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Lst>
  <p:notesMasterIdLst>
    <p:notesMasterId r:id="rId24"/>
  </p:notesMasterIdLst>
  <p:handoutMasterIdLst>
    <p:handoutMasterId r:id="rId25"/>
  </p:handoutMasterIdLst>
  <p:sldIdLst>
    <p:sldId id="343" r:id="rId4"/>
    <p:sldId id="344" r:id="rId5"/>
    <p:sldId id="345" r:id="rId6"/>
    <p:sldId id="346" r:id="rId7"/>
    <p:sldId id="347" r:id="rId8"/>
    <p:sldId id="348" r:id="rId9"/>
    <p:sldId id="349" r:id="rId10"/>
    <p:sldId id="350" r:id="rId11"/>
    <p:sldId id="351" r:id="rId12"/>
    <p:sldId id="352" r:id="rId13"/>
    <p:sldId id="353" r:id="rId14"/>
    <p:sldId id="354" r:id="rId15"/>
    <p:sldId id="355" r:id="rId16"/>
    <p:sldId id="336" r:id="rId17"/>
    <p:sldId id="337" r:id="rId18"/>
    <p:sldId id="311" r:id="rId19"/>
    <p:sldId id="326" r:id="rId20"/>
    <p:sldId id="312" r:id="rId21"/>
    <p:sldId id="327" r:id="rId22"/>
    <p:sldId id="292" r:id="rId2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8675" autoAdjust="0"/>
  </p:normalViewPr>
  <p:slideViewPr>
    <p:cSldViewPr snapToGrid="0">
      <p:cViewPr varScale="1">
        <p:scale>
          <a:sx n="62" d="100"/>
          <a:sy n="62" d="100"/>
        </p:scale>
        <p:origin x="9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486303F0-26CE-4C0F-9564-0DDEEDFAF30D}" type="datetimeFigureOut">
              <a:rPr lang="en-US" smtClean="0"/>
              <a:t>10/24/2017</a:t>
            </a:fld>
            <a:endParaRPr lang="en-US"/>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ECA5E99D-C6C7-41C4-A876-20D339337B8F}" type="slidenum">
              <a:rPr lang="en-US" smtClean="0"/>
              <a:t>‹#›</a:t>
            </a:fld>
            <a:endParaRPr lang="en-US"/>
          </a:p>
        </p:txBody>
      </p:sp>
    </p:spTree>
    <p:extLst>
      <p:ext uri="{BB962C8B-B14F-4D97-AF65-F5344CB8AC3E}">
        <p14:creationId xmlns:p14="http://schemas.microsoft.com/office/powerpoint/2010/main" val="1805450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3B2D153-C8D5-4035-A510-54D74D0DA564}" type="datetimeFigureOut">
              <a:rPr lang="en-GB" smtClean="0"/>
              <a:t>24/10/2017</a:t>
            </a:fld>
            <a:endParaRPr lang="en-GB"/>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21FDD68-0B9E-41A7-B4D5-96BD01479B8C}" type="slidenum">
              <a:rPr lang="en-GB" smtClean="0"/>
              <a:t>‹#›</a:t>
            </a:fld>
            <a:endParaRPr lang="en-GB"/>
          </a:p>
        </p:txBody>
      </p:sp>
    </p:spTree>
    <p:extLst>
      <p:ext uri="{BB962C8B-B14F-4D97-AF65-F5344CB8AC3E}">
        <p14:creationId xmlns:p14="http://schemas.microsoft.com/office/powerpoint/2010/main" val="28856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FDD68-0B9E-41A7-B4D5-96BD01479B8C}" type="slidenum">
              <a:rPr lang="en-GB" smtClean="0"/>
              <a:t>14</a:t>
            </a:fld>
            <a:endParaRPr lang="en-GB"/>
          </a:p>
        </p:txBody>
      </p:sp>
    </p:spTree>
    <p:extLst>
      <p:ext uri="{BB962C8B-B14F-4D97-AF65-F5344CB8AC3E}">
        <p14:creationId xmlns:p14="http://schemas.microsoft.com/office/powerpoint/2010/main" val="99547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FDD68-0B9E-41A7-B4D5-96BD01479B8C}" type="slidenum">
              <a:rPr lang="en-GB" smtClean="0"/>
              <a:t>15</a:t>
            </a:fld>
            <a:endParaRPr lang="en-GB"/>
          </a:p>
        </p:txBody>
      </p:sp>
    </p:spTree>
    <p:extLst>
      <p:ext uri="{BB962C8B-B14F-4D97-AF65-F5344CB8AC3E}">
        <p14:creationId xmlns:p14="http://schemas.microsoft.com/office/powerpoint/2010/main" val="213203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FDD68-0B9E-41A7-B4D5-96BD01479B8C}" type="slidenum">
              <a:rPr lang="en-GB" smtClean="0"/>
              <a:t>16</a:t>
            </a:fld>
            <a:endParaRPr lang="en-GB"/>
          </a:p>
        </p:txBody>
      </p:sp>
    </p:spTree>
    <p:extLst>
      <p:ext uri="{BB962C8B-B14F-4D97-AF65-F5344CB8AC3E}">
        <p14:creationId xmlns:p14="http://schemas.microsoft.com/office/powerpoint/2010/main" val="179407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FDD68-0B9E-41A7-B4D5-96BD01479B8C}" type="slidenum">
              <a:rPr lang="en-GB" smtClean="0"/>
              <a:t>17</a:t>
            </a:fld>
            <a:endParaRPr lang="en-GB"/>
          </a:p>
        </p:txBody>
      </p:sp>
    </p:spTree>
    <p:extLst>
      <p:ext uri="{BB962C8B-B14F-4D97-AF65-F5344CB8AC3E}">
        <p14:creationId xmlns:p14="http://schemas.microsoft.com/office/powerpoint/2010/main" val="69804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FDD68-0B9E-41A7-B4D5-96BD01479B8C}" type="slidenum">
              <a:rPr lang="en-GB" smtClean="0"/>
              <a:t>18</a:t>
            </a:fld>
            <a:endParaRPr lang="en-GB"/>
          </a:p>
        </p:txBody>
      </p:sp>
    </p:spTree>
    <p:extLst>
      <p:ext uri="{BB962C8B-B14F-4D97-AF65-F5344CB8AC3E}">
        <p14:creationId xmlns:p14="http://schemas.microsoft.com/office/powerpoint/2010/main" val="309928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FDD68-0B9E-41A7-B4D5-96BD01479B8C}" type="slidenum">
              <a:rPr lang="en-GB" smtClean="0"/>
              <a:t>19</a:t>
            </a:fld>
            <a:endParaRPr lang="en-GB"/>
          </a:p>
        </p:txBody>
      </p:sp>
    </p:spTree>
    <p:extLst>
      <p:ext uri="{BB962C8B-B14F-4D97-AF65-F5344CB8AC3E}">
        <p14:creationId xmlns:p14="http://schemas.microsoft.com/office/powerpoint/2010/main" val="342415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C799F1-E020-4244-B8E9-EE8582E5B4D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904544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3787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9270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2409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5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52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69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966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004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46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00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3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052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493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316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142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7F5365-B387-EF45-9683-E1510237D15B}"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8F37F-A386-0B41-B4DC-E2536B6E0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153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2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479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087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2999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90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5333" b="0" cap="none"/>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3869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173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0189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2615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1879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682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990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48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10/24/2017</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78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10/24/2017</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68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0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489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5B266525-8854-7E4D-8B7A-0877E5EF9591}" type="datetimeFigureOut">
              <a:rPr lang="en-US">
                <a:solidFill>
                  <a:prstClr val="black">
                    <a:tint val="75000"/>
                  </a:prstClr>
                </a:solidFill>
              </a:rPr>
              <a:pPr/>
              <a:t>10/24/2017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425CE6B-602B-AF49-A67B-071A60F7630F}"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681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9"/>
            <a:ext cx="121920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88470" y="1397000"/>
            <a:ext cx="11686788" cy="4881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mage2.png" descr="Untitled-2.png"/>
          <p:cNvPicPr/>
          <p:nvPr userDrawn="1"/>
        </p:nvPicPr>
        <p:blipFill>
          <a:blip r:embed="rId15">
            <a:extLst/>
          </a:blip>
          <a:stretch>
            <a:fillRect/>
          </a:stretch>
        </p:blipFill>
        <p:spPr>
          <a:xfrm>
            <a:off x="0" y="6252463"/>
            <a:ext cx="12192000" cy="605539"/>
          </a:xfrm>
          <a:prstGeom prst="rect">
            <a:avLst/>
          </a:prstGeom>
          <a:ln w="12700">
            <a:miter lim="400000"/>
          </a:ln>
        </p:spPr>
      </p:pic>
    </p:spTree>
    <p:extLst>
      <p:ext uri="{BB962C8B-B14F-4D97-AF65-F5344CB8AC3E}">
        <p14:creationId xmlns:p14="http://schemas.microsoft.com/office/powerpoint/2010/main" val="1594806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585" rtl="0" eaLnBrk="1" latinLnBrk="0" hangingPunct="1">
        <a:spcBef>
          <a:spcPct val="0"/>
        </a:spcBef>
        <a:buNone/>
        <a:defRPr sz="3733" b="0" i="0" kern="1200">
          <a:solidFill>
            <a:srgbClr val="86754D"/>
          </a:solidFill>
          <a:latin typeface="Century Gothic"/>
          <a:ea typeface="+mj-ea"/>
          <a:cs typeface="Century Gothic"/>
        </a:defRPr>
      </a:lvl1pPr>
    </p:titleStyle>
    <p:bodyStyle>
      <a:lvl1pPr marL="457189" indent="-457189" algn="l" defTabSz="609585" rtl="0" eaLnBrk="1" latinLnBrk="0" hangingPunct="1">
        <a:spcBef>
          <a:spcPct val="20000"/>
        </a:spcBef>
        <a:buFont typeface="Arial"/>
        <a:buChar char="•"/>
        <a:defRPr sz="3200" b="0" i="0" kern="1200">
          <a:solidFill>
            <a:schemeClr val="tx1"/>
          </a:solidFill>
          <a:latin typeface="Century Gothic"/>
          <a:ea typeface="+mn-ea"/>
          <a:cs typeface="Century Gothic"/>
        </a:defRPr>
      </a:lvl1pPr>
      <a:lvl2pPr marL="990575" indent="-380990" algn="l" defTabSz="609585" rtl="0" eaLnBrk="1" latinLnBrk="0" hangingPunct="1">
        <a:spcBef>
          <a:spcPct val="20000"/>
        </a:spcBef>
        <a:buFont typeface="Arial"/>
        <a:buChar char="–"/>
        <a:defRPr sz="2667" b="0" i="0" kern="1200">
          <a:solidFill>
            <a:schemeClr val="tx1"/>
          </a:solidFill>
          <a:latin typeface="Century Gothic"/>
          <a:ea typeface="+mn-ea"/>
          <a:cs typeface="Century Gothic"/>
        </a:defRPr>
      </a:lvl2pPr>
      <a:lvl3pPr marL="1676358" indent="-457189" algn="l" defTabSz="609585" rtl="0" eaLnBrk="1" latinLnBrk="0" hangingPunct="1">
        <a:spcBef>
          <a:spcPct val="20000"/>
        </a:spcBef>
        <a:buFont typeface="+mj-lt"/>
        <a:buAutoNum type="alphaUcPeriod"/>
        <a:defRPr sz="2400" b="0" i="0" kern="1200">
          <a:solidFill>
            <a:schemeClr val="tx1"/>
          </a:solidFill>
          <a:latin typeface="Century Gothic"/>
          <a:ea typeface="+mn-ea"/>
          <a:cs typeface="Century Gothic"/>
        </a:defRPr>
      </a:lvl3pPr>
      <a:lvl4pPr marL="2285943" indent="-457189" algn="l" defTabSz="609585" rtl="0" eaLnBrk="1" latinLnBrk="0" hangingPunct="1">
        <a:spcBef>
          <a:spcPct val="20000"/>
        </a:spcBef>
        <a:buFont typeface="+mj-lt"/>
        <a:buAutoNum type="arabicPeriod"/>
        <a:defRPr sz="2133" b="0" i="0" kern="1200">
          <a:solidFill>
            <a:schemeClr val="tx1"/>
          </a:solidFill>
          <a:latin typeface="Century Gothic"/>
          <a:ea typeface="+mn-ea"/>
          <a:cs typeface="Century Gothic"/>
        </a:defRPr>
      </a:lvl4pPr>
      <a:lvl5pPr marL="2895528" indent="-457189" algn="l" defTabSz="609585" rtl="0" eaLnBrk="1" latinLnBrk="0" hangingPunct="1">
        <a:spcBef>
          <a:spcPct val="20000"/>
        </a:spcBef>
        <a:buFont typeface="+mj-lt"/>
        <a:buAutoNum type="alphaLcParenR"/>
        <a:defRPr sz="1867" b="0" i="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7E7F5365-B387-EF45-9683-E1510237D15B}" type="datetimeFigureOut">
              <a:rPr lang="en-US" smtClean="0">
                <a:solidFill>
                  <a:prstClr val="black">
                    <a:tint val="75000"/>
                  </a:prstClr>
                </a:solidFill>
              </a:rPr>
              <a:pPr defTabSz="609585"/>
              <a:t>10/24/2017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4BB8F37F-A386-0B41-B4DC-E2536B6E0F27}"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171541912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0B5E4-8F0B-1547-B6D0-821F215AB800}" type="datetimeFigureOut">
              <a:rPr lang="en-US" smtClean="0">
                <a:solidFill>
                  <a:prstClr val="black">
                    <a:tint val="75000"/>
                  </a:prstClr>
                </a:solidFill>
              </a:rPr>
              <a:pPr/>
              <a:t>10/24/2017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C944C-A070-9F45-AE99-46EAA41DC94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862906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74" y="0"/>
            <a:ext cx="8588375" cy="6858000"/>
          </a:xfrm>
          <a:prstGeom prst="rect">
            <a:avLst/>
          </a:prstGeom>
        </p:spPr>
      </p:pic>
      <p:pic>
        <p:nvPicPr>
          <p:cNvPr id="7" name="Picture 6"/>
          <p:cNvPicPr>
            <a:picLocks noChangeAspect="1"/>
          </p:cNvPicPr>
          <p:nvPr/>
        </p:nvPicPr>
        <p:blipFill>
          <a:blip r:embed="rId3" cstate="email">
            <a:alphaModFix amt="40000"/>
            <a:extLst>
              <a:ext uri="{28A0092B-C50C-407E-A947-70E740481C1C}">
                <a14:useLocalDpi xmlns:a14="http://schemas.microsoft.com/office/drawing/2010/main"/>
              </a:ext>
            </a:extLst>
          </a:blip>
          <a:stretch>
            <a:fillRect/>
          </a:stretch>
        </p:blipFill>
        <p:spPr>
          <a:xfrm>
            <a:off x="4333875" y="149225"/>
            <a:ext cx="6597651" cy="6527800"/>
          </a:xfrm>
          <a:prstGeom prst="rect">
            <a:avLst/>
          </a:prstGeom>
        </p:spPr>
      </p:pic>
      <p:sp>
        <p:nvSpPr>
          <p:cNvPr id="12" name="Freeform: Shape 11"/>
          <p:cNvSpPr/>
          <p:nvPr/>
        </p:nvSpPr>
        <p:spPr>
          <a:xfrm>
            <a:off x="-15873" y="1"/>
            <a:ext cx="2857271" cy="6857999"/>
          </a:xfrm>
          <a:custGeom>
            <a:avLst/>
            <a:gdLst>
              <a:gd name="connsiteX0" fmla="*/ 2163267 w 5714541"/>
              <a:gd name="connsiteY0" fmla="*/ 0 h 13715997"/>
              <a:gd name="connsiteX1" fmla="*/ 5714541 w 5714541"/>
              <a:gd name="connsiteY1" fmla="*/ 0 h 13715997"/>
              <a:gd name="connsiteX2" fmla="*/ 670139 w 5714541"/>
              <a:gd name="connsiteY2" fmla="*/ 13715997 h 13715997"/>
              <a:gd name="connsiteX3" fmla="*/ 0 w 5714541"/>
              <a:gd name="connsiteY3" fmla="*/ 13715997 h 13715997"/>
              <a:gd name="connsiteX4" fmla="*/ 0 w 5714541"/>
              <a:gd name="connsiteY4" fmla="*/ 6369117 h 1371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541" h="13715997">
                <a:moveTo>
                  <a:pt x="2163267" y="0"/>
                </a:moveTo>
                <a:lnTo>
                  <a:pt x="5714541" y="0"/>
                </a:lnTo>
                <a:lnTo>
                  <a:pt x="670139" y="13715997"/>
                </a:lnTo>
                <a:lnTo>
                  <a:pt x="0" y="13715997"/>
                </a:lnTo>
                <a:lnTo>
                  <a:pt x="0" y="6369117"/>
                </a:ln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609585"/>
            <a:endParaRPr lang="en-US" sz="2400">
              <a:solidFill>
                <a:prstClr val="white"/>
              </a:solidFill>
            </a:endParaRPr>
          </a:p>
        </p:txBody>
      </p:sp>
      <p:sp>
        <p:nvSpPr>
          <p:cNvPr id="4" name="Rectangle 3"/>
          <p:cNvSpPr/>
          <p:nvPr/>
        </p:nvSpPr>
        <p:spPr>
          <a:xfrm>
            <a:off x="5988424" y="2"/>
            <a:ext cx="6203576" cy="6866964"/>
          </a:xfrm>
          <a:custGeom>
            <a:avLst/>
            <a:gdLst>
              <a:gd name="connsiteX0" fmla="*/ 0 w 9412941"/>
              <a:gd name="connsiteY0" fmla="*/ 0 h 13716000"/>
              <a:gd name="connsiteX1" fmla="*/ 9412941 w 9412941"/>
              <a:gd name="connsiteY1" fmla="*/ 0 h 13716000"/>
              <a:gd name="connsiteX2" fmla="*/ 9412941 w 9412941"/>
              <a:gd name="connsiteY2" fmla="*/ 13716000 h 13716000"/>
              <a:gd name="connsiteX3" fmla="*/ 0 w 9412941"/>
              <a:gd name="connsiteY3" fmla="*/ 13716000 h 13716000"/>
              <a:gd name="connsiteX4" fmla="*/ 0 w 9412941"/>
              <a:gd name="connsiteY4" fmla="*/ 0 h 13716000"/>
              <a:gd name="connsiteX0" fmla="*/ 5091953 w 14504894"/>
              <a:gd name="connsiteY0" fmla="*/ 0 h 13733929"/>
              <a:gd name="connsiteX1" fmla="*/ 14504894 w 14504894"/>
              <a:gd name="connsiteY1" fmla="*/ 0 h 13733929"/>
              <a:gd name="connsiteX2" fmla="*/ 14504894 w 14504894"/>
              <a:gd name="connsiteY2" fmla="*/ 13716000 h 13733929"/>
              <a:gd name="connsiteX3" fmla="*/ 0 w 14504894"/>
              <a:gd name="connsiteY3" fmla="*/ 13733929 h 13733929"/>
              <a:gd name="connsiteX4" fmla="*/ 5091953 w 14504894"/>
              <a:gd name="connsiteY4" fmla="*/ 0 h 13733929"/>
              <a:gd name="connsiteX0" fmla="*/ 5846543 w 14504894"/>
              <a:gd name="connsiteY0" fmla="*/ 0 h 13733929"/>
              <a:gd name="connsiteX1" fmla="*/ 14504894 w 14504894"/>
              <a:gd name="connsiteY1" fmla="*/ 0 h 13733929"/>
              <a:gd name="connsiteX2" fmla="*/ 14504894 w 14504894"/>
              <a:gd name="connsiteY2" fmla="*/ 13716000 h 13733929"/>
              <a:gd name="connsiteX3" fmla="*/ 0 w 14504894"/>
              <a:gd name="connsiteY3" fmla="*/ 13733929 h 13733929"/>
              <a:gd name="connsiteX4" fmla="*/ 5846543 w 14504894"/>
              <a:gd name="connsiteY4" fmla="*/ 0 h 13733929"/>
              <a:gd name="connsiteX0" fmla="*/ 5930387 w 14504894"/>
              <a:gd name="connsiteY0" fmla="*/ 0 h 13733929"/>
              <a:gd name="connsiteX1" fmla="*/ 14504894 w 14504894"/>
              <a:gd name="connsiteY1" fmla="*/ 0 h 13733929"/>
              <a:gd name="connsiteX2" fmla="*/ 14504894 w 14504894"/>
              <a:gd name="connsiteY2" fmla="*/ 13716000 h 13733929"/>
              <a:gd name="connsiteX3" fmla="*/ 0 w 14504894"/>
              <a:gd name="connsiteY3" fmla="*/ 13733929 h 13733929"/>
              <a:gd name="connsiteX4" fmla="*/ 5930387 w 14504894"/>
              <a:gd name="connsiteY4" fmla="*/ 0 h 1373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4894" h="13733929">
                <a:moveTo>
                  <a:pt x="5930387" y="0"/>
                </a:moveTo>
                <a:lnTo>
                  <a:pt x="14504894" y="0"/>
                </a:lnTo>
                <a:lnTo>
                  <a:pt x="14504894" y="13716000"/>
                </a:lnTo>
                <a:lnTo>
                  <a:pt x="0" y="13733929"/>
                </a:lnTo>
                <a:lnTo>
                  <a:pt x="593038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609585"/>
            <a:endParaRPr lang="en-US" sz="2400">
              <a:solidFill>
                <a:prstClr val="white"/>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1629" y="0"/>
            <a:ext cx="7860372" cy="68580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9055" y="0"/>
            <a:ext cx="6198820" cy="6858000"/>
          </a:xfrm>
          <a:prstGeom prst="rect">
            <a:avLst/>
          </a:prstGeom>
        </p:spPr>
      </p:pic>
    </p:spTree>
    <p:extLst>
      <p:ext uri="{BB962C8B-B14F-4D97-AF65-F5344CB8AC3E}">
        <p14:creationId xmlns:p14="http://schemas.microsoft.com/office/powerpoint/2010/main" val="211326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74" y="0"/>
            <a:ext cx="8588375" cy="6858000"/>
          </a:xfrm>
          <a:prstGeom prst="rect">
            <a:avLst/>
          </a:prstGeom>
        </p:spPr>
      </p:pic>
      <p:pic>
        <p:nvPicPr>
          <p:cNvPr id="7" name="Picture 6"/>
          <p:cNvPicPr>
            <a:picLocks noChangeAspect="1"/>
          </p:cNvPicPr>
          <p:nvPr/>
        </p:nvPicPr>
        <p:blipFill>
          <a:blip r:embed="rId3" cstate="email">
            <a:alphaModFix amt="40000"/>
            <a:extLst>
              <a:ext uri="{28A0092B-C50C-407E-A947-70E740481C1C}">
                <a14:useLocalDpi xmlns:a14="http://schemas.microsoft.com/office/drawing/2010/main"/>
              </a:ext>
            </a:extLst>
          </a:blip>
          <a:stretch>
            <a:fillRect/>
          </a:stretch>
        </p:blipFill>
        <p:spPr>
          <a:xfrm>
            <a:off x="4333875" y="149225"/>
            <a:ext cx="6597651" cy="6527800"/>
          </a:xfrm>
          <a:prstGeom prst="rect">
            <a:avLst/>
          </a:prstGeom>
        </p:spPr>
      </p:pic>
      <p:sp>
        <p:nvSpPr>
          <p:cNvPr id="12" name="Freeform: Shape 11"/>
          <p:cNvSpPr/>
          <p:nvPr/>
        </p:nvSpPr>
        <p:spPr>
          <a:xfrm>
            <a:off x="-15873" y="1"/>
            <a:ext cx="2857271" cy="6857999"/>
          </a:xfrm>
          <a:custGeom>
            <a:avLst/>
            <a:gdLst>
              <a:gd name="connsiteX0" fmla="*/ 2163267 w 5714541"/>
              <a:gd name="connsiteY0" fmla="*/ 0 h 13715997"/>
              <a:gd name="connsiteX1" fmla="*/ 5714541 w 5714541"/>
              <a:gd name="connsiteY1" fmla="*/ 0 h 13715997"/>
              <a:gd name="connsiteX2" fmla="*/ 670139 w 5714541"/>
              <a:gd name="connsiteY2" fmla="*/ 13715997 h 13715997"/>
              <a:gd name="connsiteX3" fmla="*/ 0 w 5714541"/>
              <a:gd name="connsiteY3" fmla="*/ 13715997 h 13715997"/>
              <a:gd name="connsiteX4" fmla="*/ 0 w 5714541"/>
              <a:gd name="connsiteY4" fmla="*/ 6369117 h 1371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541" h="13715997">
                <a:moveTo>
                  <a:pt x="2163267" y="0"/>
                </a:moveTo>
                <a:lnTo>
                  <a:pt x="5714541" y="0"/>
                </a:lnTo>
                <a:lnTo>
                  <a:pt x="670139" y="13715997"/>
                </a:lnTo>
                <a:lnTo>
                  <a:pt x="0" y="13715997"/>
                </a:lnTo>
                <a:lnTo>
                  <a:pt x="0" y="6369117"/>
                </a:ln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609585"/>
            <a:endParaRPr lang="en-US" sz="2400">
              <a:solidFill>
                <a:prstClr val="white"/>
              </a:solidFill>
            </a:endParaRPr>
          </a:p>
        </p:txBody>
      </p:sp>
      <p:sp>
        <p:nvSpPr>
          <p:cNvPr id="4" name="Rectangle 3"/>
          <p:cNvSpPr/>
          <p:nvPr/>
        </p:nvSpPr>
        <p:spPr>
          <a:xfrm>
            <a:off x="5988424" y="2"/>
            <a:ext cx="6203576" cy="6866964"/>
          </a:xfrm>
          <a:custGeom>
            <a:avLst/>
            <a:gdLst>
              <a:gd name="connsiteX0" fmla="*/ 0 w 9412941"/>
              <a:gd name="connsiteY0" fmla="*/ 0 h 13716000"/>
              <a:gd name="connsiteX1" fmla="*/ 9412941 w 9412941"/>
              <a:gd name="connsiteY1" fmla="*/ 0 h 13716000"/>
              <a:gd name="connsiteX2" fmla="*/ 9412941 w 9412941"/>
              <a:gd name="connsiteY2" fmla="*/ 13716000 h 13716000"/>
              <a:gd name="connsiteX3" fmla="*/ 0 w 9412941"/>
              <a:gd name="connsiteY3" fmla="*/ 13716000 h 13716000"/>
              <a:gd name="connsiteX4" fmla="*/ 0 w 9412941"/>
              <a:gd name="connsiteY4" fmla="*/ 0 h 13716000"/>
              <a:gd name="connsiteX0" fmla="*/ 5091953 w 14504894"/>
              <a:gd name="connsiteY0" fmla="*/ 0 h 13733929"/>
              <a:gd name="connsiteX1" fmla="*/ 14504894 w 14504894"/>
              <a:gd name="connsiteY1" fmla="*/ 0 h 13733929"/>
              <a:gd name="connsiteX2" fmla="*/ 14504894 w 14504894"/>
              <a:gd name="connsiteY2" fmla="*/ 13716000 h 13733929"/>
              <a:gd name="connsiteX3" fmla="*/ 0 w 14504894"/>
              <a:gd name="connsiteY3" fmla="*/ 13733929 h 13733929"/>
              <a:gd name="connsiteX4" fmla="*/ 5091953 w 14504894"/>
              <a:gd name="connsiteY4" fmla="*/ 0 h 13733929"/>
              <a:gd name="connsiteX0" fmla="*/ 5846543 w 14504894"/>
              <a:gd name="connsiteY0" fmla="*/ 0 h 13733929"/>
              <a:gd name="connsiteX1" fmla="*/ 14504894 w 14504894"/>
              <a:gd name="connsiteY1" fmla="*/ 0 h 13733929"/>
              <a:gd name="connsiteX2" fmla="*/ 14504894 w 14504894"/>
              <a:gd name="connsiteY2" fmla="*/ 13716000 h 13733929"/>
              <a:gd name="connsiteX3" fmla="*/ 0 w 14504894"/>
              <a:gd name="connsiteY3" fmla="*/ 13733929 h 13733929"/>
              <a:gd name="connsiteX4" fmla="*/ 5846543 w 14504894"/>
              <a:gd name="connsiteY4" fmla="*/ 0 h 13733929"/>
              <a:gd name="connsiteX0" fmla="*/ 5930387 w 14504894"/>
              <a:gd name="connsiteY0" fmla="*/ 0 h 13733929"/>
              <a:gd name="connsiteX1" fmla="*/ 14504894 w 14504894"/>
              <a:gd name="connsiteY1" fmla="*/ 0 h 13733929"/>
              <a:gd name="connsiteX2" fmla="*/ 14504894 w 14504894"/>
              <a:gd name="connsiteY2" fmla="*/ 13716000 h 13733929"/>
              <a:gd name="connsiteX3" fmla="*/ 0 w 14504894"/>
              <a:gd name="connsiteY3" fmla="*/ 13733929 h 13733929"/>
              <a:gd name="connsiteX4" fmla="*/ 5930387 w 14504894"/>
              <a:gd name="connsiteY4" fmla="*/ 0 h 1373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4894" h="13733929">
                <a:moveTo>
                  <a:pt x="5930387" y="0"/>
                </a:moveTo>
                <a:lnTo>
                  <a:pt x="14504894" y="0"/>
                </a:lnTo>
                <a:lnTo>
                  <a:pt x="14504894" y="13716000"/>
                </a:lnTo>
                <a:lnTo>
                  <a:pt x="0" y="13733929"/>
                </a:lnTo>
                <a:lnTo>
                  <a:pt x="593038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609585"/>
            <a:endParaRPr lang="en-US" sz="2400">
              <a:solidFill>
                <a:prstClr val="white"/>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1629" y="0"/>
            <a:ext cx="7860372" cy="68580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9055" y="0"/>
            <a:ext cx="6198820" cy="6858000"/>
          </a:xfrm>
          <a:prstGeom prst="rect">
            <a:avLst/>
          </a:prstGeom>
        </p:spPr>
      </p:pic>
    </p:spTree>
    <p:extLst>
      <p:ext uri="{BB962C8B-B14F-4D97-AF65-F5344CB8AC3E}">
        <p14:creationId xmlns:p14="http://schemas.microsoft.com/office/powerpoint/2010/main" val="17503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8346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 y="0"/>
            <a:ext cx="4834600" cy="6858000"/>
          </a:xfrm>
          <a:prstGeom prst="rect">
            <a:avLst/>
          </a:prstGeom>
        </p:spPr>
      </p:pic>
    </p:spTree>
    <p:extLst>
      <p:ext uri="{BB962C8B-B14F-4D97-AF65-F5344CB8AC3E}">
        <p14:creationId xmlns:p14="http://schemas.microsoft.com/office/powerpoint/2010/main" val="67746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853" y="2698594"/>
            <a:ext cx="7828168" cy="1304694"/>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9754" y="0"/>
            <a:ext cx="4834599" cy="6858000"/>
          </a:xfrm>
          <a:prstGeom prst="rect">
            <a:avLst/>
          </a:prstGeom>
        </p:spPr>
      </p:pic>
    </p:spTree>
    <p:extLst>
      <p:ext uri="{BB962C8B-B14F-4D97-AF65-F5344CB8AC3E}">
        <p14:creationId xmlns:p14="http://schemas.microsoft.com/office/powerpoint/2010/main" val="4275798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853" y="2698594"/>
            <a:ext cx="7828168" cy="1304694"/>
          </a:xfrm>
          <a:prstGeom prst="rect">
            <a:avLst/>
          </a:prstGeom>
        </p:spPr>
      </p:pic>
      <p:sp>
        <p:nvSpPr>
          <p:cNvPr id="3" name="TextBox 2"/>
          <p:cNvSpPr txBox="1"/>
          <p:nvPr/>
        </p:nvSpPr>
        <p:spPr>
          <a:xfrm>
            <a:off x="736649" y="5226821"/>
            <a:ext cx="10718702" cy="1446550"/>
          </a:xfrm>
          <a:prstGeom prst="rect">
            <a:avLst/>
          </a:prstGeom>
          <a:noFill/>
        </p:spPr>
        <p:txBody>
          <a:bodyPr wrap="square" rtlCol="0">
            <a:spAutoFit/>
          </a:bodyPr>
          <a:lstStyle/>
          <a:p>
            <a:pPr algn="ctr"/>
            <a:r>
              <a:rPr lang="en-US" sz="4400" i="1" dirty="0">
                <a:solidFill>
                  <a:prstClr val="white"/>
                </a:solidFill>
              </a:rPr>
              <a:t>Motives pushes us beyond who we are now and into better versions of ourselves</a:t>
            </a:r>
          </a:p>
        </p:txBody>
      </p:sp>
      <p:pic>
        <p:nvPicPr>
          <p:cNvPr id="6" name="Picture 5"/>
          <p:cNvPicPr>
            <a:picLocks noChangeAspect="1"/>
          </p:cNvPicPr>
          <p:nvPr/>
        </p:nvPicPr>
        <p:blipFill>
          <a:blip r:embed="rId4"/>
          <a:stretch>
            <a:fillRect/>
          </a:stretch>
        </p:blipFill>
        <p:spPr>
          <a:xfrm>
            <a:off x="7320801" y="469797"/>
            <a:ext cx="3450635" cy="4572396"/>
          </a:xfrm>
          <a:prstGeom prst="rect">
            <a:avLst/>
          </a:prstGeom>
        </p:spPr>
      </p:pic>
    </p:spTree>
    <p:extLst>
      <p:ext uri="{BB962C8B-B14F-4D97-AF65-F5344CB8AC3E}">
        <p14:creationId xmlns:p14="http://schemas.microsoft.com/office/powerpoint/2010/main" val="1674272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
        <p:nvSpPr>
          <p:cNvPr id="14" name="Freeform: Shape 13"/>
          <p:cNvSpPr/>
          <p:nvPr/>
        </p:nvSpPr>
        <p:spPr>
          <a:xfrm>
            <a:off x="6096001" y="0"/>
            <a:ext cx="5352727" cy="6858000"/>
          </a:xfrm>
          <a:custGeom>
            <a:avLst/>
            <a:gdLst>
              <a:gd name="connsiteX0" fmla="*/ 4658631 w 10705454"/>
              <a:gd name="connsiteY0" fmla="*/ 0 h 13715999"/>
              <a:gd name="connsiteX1" fmla="*/ 7154181 w 10705454"/>
              <a:gd name="connsiteY1" fmla="*/ 0 h 13715999"/>
              <a:gd name="connsiteX2" fmla="*/ 8209904 w 10705454"/>
              <a:gd name="connsiteY2" fmla="*/ 0 h 13715999"/>
              <a:gd name="connsiteX3" fmla="*/ 10705454 w 10705454"/>
              <a:gd name="connsiteY3" fmla="*/ 0 h 13715999"/>
              <a:gd name="connsiteX4" fmla="*/ 5661052 w 10705454"/>
              <a:gd name="connsiteY4" fmla="*/ 13715999 h 13715999"/>
              <a:gd name="connsiteX5" fmla="*/ 3165502 w 10705454"/>
              <a:gd name="connsiteY5" fmla="*/ 13715999 h 13715999"/>
              <a:gd name="connsiteX6" fmla="*/ 2495550 w 10705454"/>
              <a:gd name="connsiteY6" fmla="*/ 13715999 h 13715999"/>
              <a:gd name="connsiteX7" fmla="*/ 0 w 10705454"/>
              <a:gd name="connsiteY7" fmla="*/ 13715999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5454" h="13715999">
                <a:moveTo>
                  <a:pt x="4658631" y="0"/>
                </a:moveTo>
                <a:lnTo>
                  <a:pt x="7154181" y="0"/>
                </a:lnTo>
                <a:lnTo>
                  <a:pt x="8209904" y="0"/>
                </a:lnTo>
                <a:lnTo>
                  <a:pt x="10705454" y="0"/>
                </a:lnTo>
                <a:lnTo>
                  <a:pt x="5661052" y="13715999"/>
                </a:lnTo>
                <a:lnTo>
                  <a:pt x="3165502" y="13715999"/>
                </a:lnTo>
                <a:lnTo>
                  <a:pt x="2495550" y="13715999"/>
                </a:lnTo>
                <a:lnTo>
                  <a:pt x="0" y="13715999"/>
                </a:lnTo>
                <a:close/>
              </a:path>
            </a:pathLst>
          </a:cu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en-US" sz="2400"/>
          </a:p>
        </p:txBody>
      </p:sp>
      <p:pic>
        <p:nvPicPr>
          <p:cNvPr id="6" name="Picture 5"/>
          <p:cNvPicPr>
            <a:picLocks noChangeAspect="1"/>
          </p:cNvPicPr>
          <p:nvPr/>
        </p:nvPicPr>
        <p:blipFill>
          <a:blip r:embed="rId4"/>
          <a:stretch>
            <a:fillRect/>
          </a:stretch>
        </p:blipFill>
        <p:spPr>
          <a:xfrm>
            <a:off x="9456058" y="6273346"/>
            <a:ext cx="2285999" cy="460710"/>
          </a:xfrm>
          <a:prstGeom prst="rect">
            <a:avLst/>
          </a:prstGeom>
        </p:spPr>
      </p:pic>
      <p:sp>
        <p:nvSpPr>
          <p:cNvPr id="7" name="Rectangle 6"/>
          <p:cNvSpPr/>
          <p:nvPr/>
        </p:nvSpPr>
        <p:spPr>
          <a:xfrm>
            <a:off x="340430" y="2989960"/>
            <a:ext cx="6843485" cy="2769989"/>
          </a:xfrm>
          <a:prstGeom prst="rect">
            <a:avLst/>
          </a:prstGeom>
        </p:spPr>
        <p:txBody>
          <a:bodyPr wrap="square">
            <a:spAutoFit/>
          </a:bodyPr>
          <a:lstStyle/>
          <a:p>
            <a:r>
              <a:rPr lang="en-US" sz="5400" b="1" dirty="0">
                <a:solidFill>
                  <a:schemeClr val="bg1"/>
                </a:solidFill>
                <a:latin typeface="Verdana" panose="020B0604030504040204" pitchFamily="34" charset="0"/>
                <a:ea typeface="Verdana" panose="020B0604030504040204" pitchFamily="34" charset="0"/>
                <a:cs typeface="Verdana" panose="020B0604030504040204" pitchFamily="34" charset="0"/>
              </a:rPr>
              <a:t>NEW PRODUCT LAUNCH</a:t>
            </a:r>
            <a:endParaRPr lang="en-US" sz="5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6600" dirty="0">
                <a:solidFill>
                  <a:schemeClr val="bg1"/>
                </a:solidFill>
              </a:rPr>
              <a:t> </a:t>
            </a:r>
          </a:p>
        </p:txBody>
      </p:sp>
      <p:sp>
        <p:nvSpPr>
          <p:cNvPr id="8" name="Rectangle 7"/>
          <p:cNvSpPr/>
          <p:nvPr/>
        </p:nvSpPr>
        <p:spPr>
          <a:xfrm>
            <a:off x="340430" y="972812"/>
            <a:ext cx="7096815" cy="1015663"/>
          </a:xfrm>
          <a:prstGeom prst="rect">
            <a:avLst/>
          </a:prstGeom>
        </p:spPr>
        <p:txBody>
          <a:bodyPr wrap="none">
            <a:spAutoFit/>
          </a:bodyPr>
          <a:lstStyle/>
          <a:p>
            <a:pPr algn="r" defTabSz="889666">
              <a:defRPr/>
            </a:pPr>
            <a:r>
              <a:rPr lang="en-SG" sz="6000" dirty="0">
                <a:solidFill>
                  <a:schemeClr val="accent1">
                    <a:lumMod val="60000"/>
                    <a:lumOff val="40000"/>
                  </a:schemeClr>
                </a:solidFill>
              </a:rPr>
              <a:t>MARKET SINGAPORE®</a:t>
            </a:r>
          </a:p>
        </p:txBody>
      </p:sp>
    </p:spTree>
    <p:extLst>
      <p:ext uri="{BB962C8B-B14F-4D97-AF65-F5344CB8AC3E}">
        <p14:creationId xmlns:p14="http://schemas.microsoft.com/office/powerpoint/2010/main" val="366289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
        <p:nvSpPr>
          <p:cNvPr id="14" name="Freeform: Shape 13"/>
          <p:cNvSpPr/>
          <p:nvPr/>
        </p:nvSpPr>
        <p:spPr>
          <a:xfrm>
            <a:off x="6096001" y="0"/>
            <a:ext cx="5352727" cy="6858000"/>
          </a:xfrm>
          <a:custGeom>
            <a:avLst/>
            <a:gdLst>
              <a:gd name="connsiteX0" fmla="*/ 4658631 w 10705454"/>
              <a:gd name="connsiteY0" fmla="*/ 0 h 13715999"/>
              <a:gd name="connsiteX1" fmla="*/ 7154181 w 10705454"/>
              <a:gd name="connsiteY1" fmla="*/ 0 h 13715999"/>
              <a:gd name="connsiteX2" fmla="*/ 8209904 w 10705454"/>
              <a:gd name="connsiteY2" fmla="*/ 0 h 13715999"/>
              <a:gd name="connsiteX3" fmla="*/ 10705454 w 10705454"/>
              <a:gd name="connsiteY3" fmla="*/ 0 h 13715999"/>
              <a:gd name="connsiteX4" fmla="*/ 5661052 w 10705454"/>
              <a:gd name="connsiteY4" fmla="*/ 13715999 h 13715999"/>
              <a:gd name="connsiteX5" fmla="*/ 3165502 w 10705454"/>
              <a:gd name="connsiteY5" fmla="*/ 13715999 h 13715999"/>
              <a:gd name="connsiteX6" fmla="*/ 2495550 w 10705454"/>
              <a:gd name="connsiteY6" fmla="*/ 13715999 h 13715999"/>
              <a:gd name="connsiteX7" fmla="*/ 0 w 10705454"/>
              <a:gd name="connsiteY7" fmla="*/ 13715999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5454" h="13715999">
                <a:moveTo>
                  <a:pt x="4658631" y="0"/>
                </a:moveTo>
                <a:lnTo>
                  <a:pt x="7154181" y="0"/>
                </a:lnTo>
                <a:lnTo>
                  <a:pt x="8209904" y="0"/>
                </a:lnTo>
                <a:lnTo>
                  <a:pt x="10705454" y="0"/>
                </a:lnTo>
                <a:lnTo>
                  <a:pt x="5661052" y="13715999"/>
                </a:lnTo>
                <a:lnTo>
                  <a:pt x="3165502" y="13715999"/>
                </a:lnTo>
                <a:lnTo>
                  <a:pt x="2495550" y="13715999"/>
                </a:lnTo>
                <a:lnTo>
                  <a:pt x="0" y="13715999"/>
                </a:lnTo>
                <a:close/>
              </a:path>
            </a:pathLst>
          </a:cu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en-US" sz="2400"/>
          </a:p>
        </p:txBody>
      </p:sp>
      <p:pic>
        <p:nvPicPr>
          <p:cNvPr id="6" name="Picture 5"/>
          <p:cNvPicPr>
            <a:picLocks noChangeAspect="1"/>
          </p:cNvPicPr>
          <p:nvPr/>
        </p:nvPicPr>
        <p:blipFill>
          <a:blip r:embed="rId4"/>
          <a:stretch>
            <a:fillRect/>
          </a:stretch>
        </p:blipFill>
        <p:spPr>
          <a:xfrm>
            <a:off x="9534365" y="6044746"/>
            <a:ext cx="2285999" cy="460710"/>
          </a:xfrm>
          <a:prstGeom prst="rect">
            <a:avLst/>
          </a:prstGeom>
        </p:spPr>
      </p:pic>
      <p:sp>
        <p:nvSpPr>
          <p:cNvPr id="7" name="Rectangle 6"/>
          <p:cNvSpPr/>
          <p:nvPr/>
        </p:nvSpPr>
        <p:spPr>
          <a:xfrm>
            <a:off x="288741" y="343498"/>
            <a:ext cx="11161050" cy="646331"/>
          </a:xfrm>
          <a:prstGeom prst="rect">
            <a:avLst/>
          </a:prstGeom>
        </p:spPr>
        <p:txBody>
          <a:bodyPr wrap="square">
            <a:spAutoFit/>
          </a:bodyPr>
          <a:lstStyle/>
          <a:p>
            <a:pPr defTabSz="889666">
              <a:defRPr/>
            </a:pPr>
            <a:r>
              <a:rPr lang="en-SG" sz="3600" dirty="0">
                <a:solidFill>
                  <a:schemeClr val="accent1">
                    <a:lumMod val="60000"/>
                    <a:lumOff val="40000"/>
                  </a:schemeClr>
                </a:solidFill>
              </a:rPr>
              <a:t>Makeup Tutorial by Motives® Certified Trainer Ivy 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38" y="1362075"/>
            <a:ext cx="4533674" cy="28436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6622" y="2153157"/>
            <a:ext cx="4205289" cy="274796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223" y="3223422"/>
            <a:ext cx="4261063" cy="2654970"/>
          </a:xfrm>
          <a:prstGeom prst="rect">
            <a:avLst/>
          </a:prstGeom>
        </p:spPr>
      </p:pic>
      <p:pic>
        <p:nvPicPr>
          <p:cNvPr id="11" name="Picture 2" descr="https://www.facebookbrand.com/img/fb-a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164" y="6266753"/>
            <a:ext cx="319576" cy="3195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52801" y="6160218"/>
            <a:ext cx="2431756" cy="523220"/>
          </a:xfrm>
          <a:prstGeom prst="rect">
            <a:avLst/>
          </a:prstGeom>
        </p:spPr>
        <p:txBody>
          <a:bodyPr wrap="none">
            <a:spAutoFit/>
          </a:bodyPr>
          <a:lstStyle/>
          <a:p>
            <a:r>
              <a:rPr lang="en-GB" sz="2800" dirty="0">
                <a:solidFill>
                  <a:schemeClr val="bg1"/>
                </a:solidFill>
              </a:rPr>
              <a:t>MOTIVESMASG</a:t>
            </a:r>
          </a:p>
        </p:txBody>
      </p:sp>
    </p:spTree>
    <p:extLst>
      <p:ext uri="{BB962C8B-B14F-4D97-AF65-F5344CB8AC3E}">
        <p14:creationId xmlns:p14="http://schemas.microsoft.com/office/powerpoint/2010/main" val="13523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2832" y="-297"/>
            <a:ext cx="12357663" cy="6858594"/>
          </a:xfrm>
          <a:prstGeom prst="rect">
            <a:avLst/>
          </a:prstGeom>
        </p:spPr>
      </p:pic>
      <p:sp>
        <p:nvSpPr>
          <p:cNvPr id="15" name="Rectangle 7"/>
          <p:cNvSpPr/>
          <p:nvPr/>
        </p:nvSpPr>
        <p:spPr>
          <a:xfrm>
            <a:off x="1285875" y="-85724"/>
            <a:ext cx="11015662" cy="7013793"/>
          </a:xfrm>
          <a:custGeom>
            <a:avLst/>
            <a:gdLst>
              <a:gd name="connsiteX0" fmla="*/ 0 w 8715375"/>
              <a:gd name="connsiteY0" fmla="*/ 0 h 7613868"/>
              <a:gd name="connsiteX1" fmla="*/ 8715375 w 8715375"/>
              <a:gd name="connsiteY1" fmla="*/ 0 h 7613868"/>
              <a:gd name="connsiteX2" fmla="*/ 8715375 w 8715375"/>
              <a:gd name="connsiteY2" fmla="*/ 7613868 h 7613868"/>
              <a:gd name="connsiteX3" fmla="*/ 0 w 8715375"/>
              <a:gd name="connsiteY3" fmla="*/ 7613868 h 7613868"/>
              <a:gd name="connsiteX4" fmla="*/ 0 w 8715375"/>
              <a:gd name="connsiteY4" fmla="*/ 0 h 7613868"/>
              <a:gd name="connsiteX0" fmla="*/ 2000250 w 8715375"/>
              <a:gd name="connsiteY0" fmla="*/ 0 h 7613868"/>
              <a:gd name="connsiteX1" fmla="*/ 8715375 w 8715375"/>
              <a:gd name="connsiteY1" fmla="*/ 0 h 7613868"/>
              <a:gd name="connsiteX2" fmla="*/ 8715375 w 8715375"/>
              <a:gd name="connsiteY2" fmla="*/ 7613868 h 7613868"/>
              <a:gd name="connsiteX3" fmla="*/ 0 w 8715375"/>
              <a:gd name="connsiteY3" fmla="*/ 7613868 h 7613868"/>
              <a:gd name="connsiteX4" fmla="*/ 2000250 w 8715375"/>
              <a:gd name="connsiteY4" fmla="*/ 0 h 7613868"/>
              <a:gd name="connsiteX0" fmla="*/ 257175 w 8715375"/>
              <a:gd name="connsiteY0" fmla="*/ 142875 h 7613868"/>
              <a:gd name="connsiteX1" fmla="*/ 8715375 w 8715375"/>
              <a:gd name="connsiteY1" fmla="*/ 0 h 7613868"/>
              <a:gd name="connsiteX2" fmla="*/ 8715375 w 8715375"/>
              <a:gd name="connsiteY2" fmla="*/ 7613868 h 7613868"/>
              <a:gd name="connsiteX3" fmla="*/ 0 w 8715375"/>
              <a:gd name="connsiteY3" fmla="*/ 7613868 h 7613868"/>
              <a:gd name="connsiteX4" fmla="*/ 257175 w 8715375"/>
              <a:gd name="connsiteY4" fmla="*/ 142875 h 7613868"/>
              <a:gd name="connsiteX0" fmla="*/ 3143250 w 11601450"/>
              <a:gd name="connsiteY0" fmla="*/ 142875 h 7613868"/>
              <a:gd name="connsiteX1" fmla="*/ 11601450 w 11601450"/>
              <a:gd name="connsiteY1" fmla="*/ 0 h 7613868"/>
              <a:gd name="connsiteX2" fmla="*/ 11601450 w 11601450"/>
              <a:gd name="connsiteY2" fmla="*/ 7613868 h 7613868"/>
              <a:gd name="connsiteX3" fmla="*/ 0 w 11601450"/>
              <a:gd name="connsiteY3" fmla="*/ 7156668 h 7613868"/>
              <a:gd name="connsiteX4" fmla="*/ 3143250 w 11601450"/>
              <a:gd name="connsiteY4" fmla="*/ 142875 h 7613868"/>
              <a:gd name="connsiteX0" fmla="*/ 3143250 w 11601450"/>
              <a:gd name="connsiteY0" fmla="*/ 142875 h 8385393"/>
              <a:gd name="connsiteX1" fmla="*/ 11601450 w 11601450"/>
              <a:gd name="connsiteY1" fmla="*/ 0 h 8385393"/>
              <a:gd name="connsiteX2" fmla="*/ 6972300 w 11601450"/>
              <a:gd name="connsiteY2" fmla="*/ 8385393 h 8385393"/>
              <a:gd name="connsiteX3" fmla="*/ 0 w 11601450"/>
              <a:gd name="connsiteY3" fmla="*/ 7156668 h 8385393"/>
              <a:gd name="connsiteX4" fmla="*/ 3143250 w 11601450"/>
              <a:gd name="connsiteY4" fmla="*/ 142875 h 8385393"/>
              <a:gd name="connsiteX0" fmla="*/ 3143250 w 11601450"/>
              <a:gd name="connsiteY0" fmla="*/ 142875 h 7185243"/>
              <a:gd name="connsiteX1" fmla="*/ 11601450 w 11601450"/>
              <a:gd name="connsiteY1" fmla="*/ 0 h 7185243"/>
              <a:gd name="connsiteX2" fmla="*/ 10687050 w 11601450"/>
              <a:gd name="connsiteY2" fmla="*/ 7185243 h 7185243"/>
              <a:gd name="connsiteX3" fmla="*/ 0 w 11601450"/>
              <a:gd name="connsiteY3" fmla="*/ 7156668 h 7185243"/>
              <a:gd name="connsiteX4" fmla="*/ 3143250 w 11601450"/>
              <a:gd name="connsiteY4" fmla="*/ 142875 h 7185243"/>
              <a:gd name="connsiteX0" fmla="*/ 3143250 w 11601450"/>
              <a:gd name="connsiteY0" fmla="*/ 142875 h 7185243"/>
              <a:gd name="connsiteX1" fmla="*/ 11601450 w 11601450"/>
              <a:gd name="connsiteY1" fmla="*/ 0 h 7185243"/>
              <a:gd name="connsiteX2" fmla="*/ 10687050 w 11601450"/>
              <a:gd name="connsiteY2" fmla="*/ 6600825 h 7185243"/>
              <a:gd name="connsiteX3" fmla="*/ 10687050 w 11601450"/>
              <a:gd name="connsiteY3" fmla="*/ 7185243 h 7185243"/>
              <a:gd name="connsiteX4" fmla="*/ 0 w 11601450"/>
              <a:gd name="connsiteY4" fmla="*/ 7156668 h 7185243"/>
              <a:gd name="connsiteX5" fmla="*/ 3143250 w 11601450"/>
              <a:gd name="connsiteY5" fmla="*/ 142875 h 7185243"/>
              <a:gd name="connsiteX0" fmla="*/ 3143250 w 11601450"/>
              <a:gd name="connsiteY0" fmla="*/ 142875 h 7185243"/>
              <a:gd name="connsiteX1" fmla="*/ 11601450 w 11601450"/>
              <a:gd name="connsiteY1" fmla="*/ 0 h 7185243"/>
              <a:gd name="connsiteX2" fmla="*/ 11058525 w 11601450"/>
              <a:gd name="connsiteY2" fmla="*/ 6315075 h 7185243"/>
              <a:gd name="connsiteX3" fmla="*/ 10687050 w 11601450"/>
              <a:gd name="connsiteY3" fmla="*/ 7185243 h 7185243"/>
              <a:gd name="connsiteX4" fmla="*/ 0 w 11601450"/>
              <a:gd name="connsiteY4" fmla="*/ 7156668 h 7185243"/>
              <a:gd name="connsiteX5" fmla="*/ 3143250 w 11601450"/>
              <a:gd name="connsiteY5" fmla="*/ 142875 h 7185243"/>
              <a:gd name="connsiteX0" fmla="*/ 3143250 w 11058525"/>
              <a:gd name="connsiteY0" fmla="*/ 0 h 7042368"/>
              <a:gd name="connsiteX1" fmla="*/ 9458325 w 11058525"/>
              <a:gd name="connsiteY1" fmla="*/ 4114800 h 7042368"/>
              <a:gd name="connsiteX2" fmla="*/ 11058525 w 11058525"/>
              <a:gd name="connsiteY2" fmla="*/ 6172200 h 7042368"/>
              <a:gd name="connsiteX3" fmla="*/ 10687050 w 11058525"/>
              <a:gd name="connsiteY3" fmla="*/ 7042368 h 7042368"/>
              <a:gd name="connsiteX4" fmla="*/ 0 w 11058525"/>
              <a:gd name="connsiteY4" fmla="*/ 7013793 h 7042368"/>
              <a:gd name="connsiteX5" fmla="*/ 3143250 w 11058525"/>
              <a:gd name="connsiteY5" fmla="*/ 0 h 7042368"/>
              <a:gd name="connsiteX0" fmla="*/ 3143250 w 11058525"/>
              <a:gd name="connsiteY0" fmla="*/ 0 h 7042368"/>
              <a:gd name="connsiteX1" fmla="*/ 11029950 w 11058525"/>
              <a:gd name="connsiteY1" fmla="*/ 1085850 h 7042368"/>
              <a:gd name="connsiteX2" fmla="*/ 11058525 w 11058525"/>
              <a:gd name="connsiteY2" fmla="*/ 6172200 h 7042368"/>
              <a:gd name="connsiteX3" fmla="*/ 10687050 w 11058525"/>
              <a:gd name="connsiteY3" fmla="*/ 7042368 h 7042368"/>
              <a:gd name="connsiteX4" fmla="*/ 0 w 11058525"/>
              <a:gd name="connsiteY4" fmla="*/ 7013793 h 7042368"/>
              <a:gd name="connsiteX5" fmla="*/ 3143250 w 11058525"/>
              <a:gd name="connsiteY5" fmla="*/ 0 h 7042368"/>
              <a:gd name="connsiteX0" fmla="*/ 2457450 w 11058525"/>
              <a:gd name="connsiteY0" fmla="*/ 0 h 7013793"/>
              <a:gd name="connsiteX1" fmla="*/ 11029950 w 11058525"/>
              <a:gd name="connsiteY1" fmla="*/ 1057275 h 7013793"/>
              <a:gd name="connsiteX2" fmla="*/ 11058525 w 11058525"/>
              <a:gd name="connsiteY2" fmla="*/ 6143625 h 7013793"/>
              <a:gd name="connsiteX3" fmla="*/ 10687050 w 11058525"/>
              <a:gd name="connsiteY3" fmla="*/ 7013793 h 7013793"/>
              <a:gd name="connsiteX4" fmla="*/ 0 w 11058525"/>
              <a:gd name="connsiteY4" fmla="*/ 6985218 h 7013793"/>
              <a:gd name="connsiteX5" fmla="*/ 2457450 w 11058525"/>
              <a:gd name="connsiteY5" fmla="*/ 0 h 7013793"/>
              <a:gd name="connsiteX0" fmla="*/ 2457450 w 11072812"/>
              <a:gd name="connsiteY0" fmla="*/ 0 h 7013793"/>
              <a:gd name="connsiteX1" fmla="*/ 11072812 w 11072812"/>
              <a:gd name="connsiteY1" fmla="*/ 1071563 h 7013793"/>
              <a:gd name="connsiteX2" fmla="*/ 11058525 w 11072812"/>
              <a:gd name="connsiteY2" fmla="*/ 6143625 h 7013793"/>
              <a:gd name="connsiteX3" fmla="*/ 10687050 w 11072812"/>
              <a:gd name="connsiteY3" fmla="*/ 7013793 h 7013793"/>
              <a:gd name="connsiteX4" fmla="*/ 0 w 11072812"/>
              <a:gd name="connsiteY4" fmla="*/ 6985218 h 7013793"/>
              <a:gd name="connsiteX5" fmla="*/ 2457450 w 11072812"/>
              <a:gd name="connsiteY5" fmla="*/ 0 h 7013793"/>
              <a:gd name="connsiteX0" fmla="*/ 2400300 w 11015662"/>
              <a:gd name="connsiteY0" fmla="*/ 0 h 7013793"/>
              <a:gd name="connsiteX1" fmla="*/ 11015662 w 11015662"/>
              <a:gd name="connsiteY1" fmla="*/ 1071563 h 7013793"/>
              <a:gd name="connsiteX2" fmla="*/ 11001375 w 11015662"/>
              <a:gd name="connsiteY2" fmla="*/ 6143625 h 7013793"/>
              <a:gd name="connsiteX3" fmla="*/ 10629900 w 11015662"/>
              <a:gd name="connsiteY3" fmla="*/ 7013793 h 7013793"/>
              <a:gd name="connsiteX4" fmla="*/ 0 w 11015662"/>
              <a:gd name="connsiteY4" fmla="*/ 6999506 h 7013793"/>
              <a:gd name="connsiteX5" fmla="*/ 2400300 w 11015662"/>
              <a:gd name="connsiteY5" fmla="*/ 0 h 70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5662" h="7013793">
                <a:moveTo>
                  <a:pt x="2400300" y="0"/>
                </a:moveTo>
                <a:lnTo>
                  <a:pt x="11015662" y="1071563"/>
                </a:lnTo>
                <a:cubicBezTo>
                  <a:pt x="11010900" y="2762250"/>
                  <a:pt x="11006137" y="4452938"/>
                  <a:pt x="11001375" y="6143625"/>
                </a:cubicBezTo>
                <a:lnTo>
                  <a:pt x="10629900" y="7013793"/>
                </a:lnTo>
                <a:lnTo>
                  <a:pt x="0" y="6999506"/>
                </a:lnTo>
                <a:lnTo>
                  <a:pt x="240030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7327300">
            <a:off x="-2807261" y="2951159"/>
            <a:ext cx="7208288" cy="1502847"/>
          </a:xfrm>
          <a:prstGeom prst="rect">
            <a:avLst/>
          </a:prstGeom>
          <a:noFill/>
        </p:spPr>
        <p:txBody>
          <a:bodyPr wrap="square" lIns="45720" tIns="22860" rIns="45720" bIns="22860" rtlCol="0">
            <a:spAutoFit/>
          </a:bodyPr>
          <a:lstStyle/>
          <a:p>
            <a:pPr algn="r"/>
            <a:r>
              <a:rPr lang="tr-TR" sz="9466" dirty="0">
                <a:solidFill>
                  <a:schemeClr val="bg1"/>
                </a:solidFill>
                <a:latin typeface="Copperplate"/>
                <a:cs typeface="Copperplate"/>
              </a:rPr>
              <a:t>NEW</a:t>
            </a:r>
            <a:endParaRPr lang="en-US" sz="9466" dirty="0">
              <a:solidFill>
                <a:schemeClr val="bg1"/>
              </a:solidFill>
              <a:latin typeface="Copperplate"/>
              <a:cs typeface="Copperplate"/>
            </a:endParaRPr>
          </a:p>
        </p:txBody>
      </p:sp>
      <p:pic>
        <p:nvPicPr>
          <p:cNvPr id="17" name="Picture 16"/>
          <p:cNvPicPr>
            <a:picLocks noChangeAspect="1"/>
          </p:cNvPicPr>
          <p:nvPr/>
        </p:nvPicPr>
        <p:blipFill>
          <a:blip r:embed="rId4"/>
          <a:stretch>
            <a:fillRect/>
          </a:stretch>
        </p:blipFill>
        <p:spPr>
          <a:xfrm>
            <a:off x="513322" y="209551"/>
            <a:ext cx="2667000" cy="6438900"/>
          </a:xfrm>
          <a:prstGeom prst="rect">
            <a:avLst/>
          </a:prstGeom>
        </p:spPr>
      </p:pic>
      <p:sp>
        <p:nvSpPr>
          <p:cNvPr id="10" name="TextBox 9"/>
          <p:cNvSpPr txBox="1"/>
          <p:nvPr/>
        </p:nvSpPr>
        <p:spPr>
          <a:xfrm>
            <a:off x="3662023" y="1504641"/>
            <a:ext cx="8428890" cy="461665"/>
          </a:xfrm>
          <a:prstGeom prst="rect">
            <a:avLst/>
          </a:prstGeom>
          <a:noFill/>
        </p:spPr>
        <p:txBody>
          <a:bodyPr wrap="square" rtlCol="0">
            <a:spAutoFit/>
          </a:bodyPr>
          <a:lstStyle/>
          <a:p>
            <a:r>
              <a:rPr lang="en-US" sz="2400" b="1" dirty="0" err="1">
                <a:latin typeface="Copperplate" charset="0"/>
                <a:ea typeface="Copperplate" charset="0"/>
                <a:cs typeface="Copperplate" charset="0"/>
              </a:rPr>
              <a:t>VitaShield</a:t>
            </a:r>
            <a:r>
              <a:rPr lang="en-US" sz="2400" dirty="0">
                <a:solidFill>
                  <a:srgbClr val="000000"/>
                </a:solidFill>
                <a:latin typeface="Copperplate" charset="0"/>
                <a:ea typeface="Copperplate" charset="0"/>
                <a:cs typeface="Copperplate" charset="0"/>
              </a:rPr>
              <a:t>™ </a:t>
            </a:r>
            <a:r>
              <a:rPr lang="en-US" sz="2400" b="1" dirty="0">
                <a:latin typeface="Copperplate" charset="0"/>
                <a:ea typeface="Copperplate" charset="0"/>
                <a:cs typeface="Copperplate" charset="0"/>
              </a:rPr>
              <a:t>Vitamin C&amp;E Intensive Moisturizer </a:t>
            </a:r>
          </a:p>
        </p:txBody>
      </p:sp>
      <p:sp>
        <p:nvSpPr>
          <p:cNvPr id="8" name="Rectangle 7"/>
          <p:cNvSpPr/>
          <p:nvPr/>
        </p:nvSpPr>
        <p:spPr>
          <a:xfrm>
            <a:off x="3661532" y="2110107"/>
            <a:ext cx="4857506" cy="3447098"/>
          </a:xfrm>
          <a:prstGeom prst="rect">
            <a:avLst/>
          </a:prstGeom>
        </p:spPr>
        <p:txBody>
          <a:bodyPr wrap="square">
            <a:spAutoFit/>
          </a:bodyPr>
          <a:lstStyle/>
          <a:p>
            <a:pPr marL="342900" lvl="0" indent="-342900">
              <a:spcAft>
                <a:spcPts val="600"/>
              </a:spcAft>
              <a:buFont typeface="Symbol" panose="05050102010706020507" pitchFamily="18" charset="2"/>
              <a:buChar char=""/>
              <a:tabLst>
                <a:tab pos="57150" algn="l"/>
                <a:tab pos="228600" algn="l"/>
                <a:tab pos="457200" algn="l"/>
              </a:tabLst>
            </a:pPr>
            <a:r>
              <a:rPr lang="en-US" dirty="0">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Instantly absorbs and gives the skin a silky, smooth texture</a:t>
            </a:r>
            <a:endParaRPr lang="en-US" dirty="0">
              <a:effectLst/>
              <a:latin typeface="Times" panose="02020603050405020304" pitchFamily="18" charset="0"/>
              <a:ea typeface="PMingLiU" panose="02020500000000000000" pitchFamily="18" charset="-120"/>
              <a:cs typeface="Times New Roman" panose="02020603050405020304" pitchFamily="18" charset="0"/>
            </a:endParaRPr>
          </a:p>
          <a:p>
            <a:pPr marL="342900" lvl="0" indent="-342900">
              <a:spcAft>
                <a:spcPts val="600"/>
              </a:spcAft>
              <a:buFont typeface="Symbol" panose="05050102010706020507" pitchFamily="18" charset="2"/>
              <a:buChar char=""/>
              <a:tabLst>
                <a:tab pos="57150" algn="l"/>
                <a:tab pos="228600" algn="l"/>
                <a:tab pos="457200" algn="l"/>
                <a:tab pos="685800" algn="l"/>
              </a:tabLst>
            </a:pPr>
            <a:r>
              <a:rPr lang="en-US" dirty="0" err="1">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Moisturises</a:t>
            </a:r>
            <a:r>
              <a:rPr lang="en-US" dirty="0">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 and lessens the appearance of fine lines</a:t>
            </a:r>
            <a:endParaRPr lang="en-US" dirty="0">
              <a:effectLst/>
              <a:latin typeface="Times" panose="02020603050405020304" pitchFamily="18" charset="0"/>
              <a:ea typeface="PMingLiU" panose="02020500000000000000" pitchFamily="18" charset="-120"/>
              <a:cs typeface="Times New Roman" panose="02020603050405020304" pitchFamily="18" charset="0"/>
            </a:endParaRPr>
          </a:p>
          <a:p>
            <a:pPr marL="342900" lvl="0" indent="-342900">
              <a:spcAft>
                <a:spcPts val="600"/>
              </a:spcAft>
              <a:buFont typeface="Symbol" panose="05050102010706020507" pitchFamily="18" charset="2"/>
              <a:buChar char=""/>
              <a:tabLst>
                <a:tab pos="57150" algn="l"/>
                <a:tab pos="228600" algn="l"/>
                <a:tab pos="457200" algn="l"/>
                <a:tab pos="685800" algn="l"/>
              </a:tabLst>
            </a:pPr>
            <a:r>
              <a:rPr lang="en-US" dirty="0">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Skin will look and feel younger; facial contours will look more youthfully defined</a:t>
            </a:r>
            <a:endParaRPr lang="en-US" dirty="0">
              <a:effectLst/>
              <a:latin typeface="Times" panose="02020603050405020304" pitchFamily="18" charset="0"/>
              <a:ea typeface="PMingLiU" panose="02020500000000000000" pitchFamily="18" charset="-120"/>
              <a:cs typeface="Times New Roman" panose="02020603050405020304" pitchFamily="18" charset="0"/>
            </a:endParaRPr>
          </a:p>
          <a:p>
            <a:pPr marL="342900" lvl="0" indent="-342900">
              <a:spcAft>
                <a:spcPts val="600"/>
              </a:spcAft>
              <a:buFont typeface="Symbol" panose="05050102010706020507" pitchFamily="18" charset="2"/>
              <a:buChar char=""/>
              <a:tabLst>
                <a:tab pos="57150" algn="l"/>
                <a:tab pos="228600" algn="l"/>
                <a:tab pos="457200" algn="l"/>
              </a:tabLst>
            </a:pPr>
            <a:r>
              <a:rPr lang="en-US" dirty="0" err="1">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Minimises</a:t>
            </a:r>
            <a:r>
              <a:rPr lang="en-US" dirty="0">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 the appearance of the effects of stress, fatigue, smoking, pollution and environmental damage</a:t>
            </a:r>
            <a:endParaRPr lang="en-US" dirty="0">
              <a:effectLst/>
              <a:latin typeface="Times" panose="02020603050405020304" pitchFamily="18" charset="0"/>
              <a:ea typeface="PMingLiU" panose="02020500000000000000" pitchFamily="18" charset="-120"/>
              <a:cs typeface="Times New Roman" panose="02020603050405020304" pitchFamily="18" charset="0"/>
            </a:endParaRPr>
          </a:p>
          <a:p>
            <a:pPr marL="342900" lvl="0" indent="-342900">
              <a:spcAft>
                <a:spcPts val="600"/>
              </a:spcAft>
              <a:buFont typeface="Symbol" panose="05050102010706020507" pitchFamily="18" charset="2"/>
              <a:buChar char=""/>
              <a:tabLst>
                <a:tab pos="57150" algn="l"/>
                <a:tab pos="228600" algn="l"/>
                <a:tab pos="457200" algn="l"/>
              </a:tabLst>
            </a:pPr>
            <a:r>
              <a:rPr lang="en-US" dirty="0">
                <a:solidFill>
                  <a:srgbClr val="000000"/>
                </a:solidFill>
                <a:effectLst/>
                <a:latin typeface="Verdana" panose="020B0604030504040204" pitchFamily="34" charset="0"/>
                <a:ea typeface="PMingLiU" panose="02020500000000000000" pitchFamily="18" charset="-120"/>
                <a:cs typeface="Times New Roman" panose="02020603050405020304" pitchFamily="18" charset="0"/>
              </a:rPr>
              <a:t>Has soothing properties</a:t>
            </a:r>
            <a:endParaRPr lang="en-US" dirty="0">
              <a:effectLst/>
              <a:latin typeface="Times" panose="02020603050405020304" pitchFamily="18" charset="0"/>
              <a:ea typeface="PMingLiU" panose="02020500000000000000" pitchFamily="18" charset="-120"/>
              <a:cs typeface="Times New Roman" panose="02020603050405020304" pitchFamily="18" charset="0"/>
            </a:endParaRPr>
          </a:p>
        </p:txBody>
      </p:sp>
      <p:sp>
        <p:nvSpPr>
          <p:cNvPr id="11" name="TextBox 10"/>
          <p:cNvSpPr txBox="1"/>
          <p:nvPr/>
        </p:nvSpPr>
        <p:spPr>
          <a:xfrm>
            <a:off x="6984629" y="5992903"/>
            <a:ext cx="7651376" cy="523220"/>
          </a:xfrm>
          <a:prstGeom prst="rect">
            <a:avLst/>
          </a:prstGeom>
          <a:noFill/>
        </p:spPr>
        <p:txBody>
          <a:bodyPr wrap="square" rtlCol="0">
            <a:spAutoFit/>
          </a:bodyPr>
          <a:lstStyle/>
          <a:p>
            <a:r>
              <a:rPr lang="en-US" dirty="0"/>
              <a:t>Code: SG1208 </a:t>
            </a:r>
            <a:r>
              <a:rPr lang="en-US" sz="2800" dirty="0"/>
              <a:t>I</a:t>
            </a:r>
            <a:r>
              <a:rPr lang="en-US" dirty="0"/>
              <a:t> UC:S$62.75 </a:t>
            </a:r>
            <a:r>
              <a:rPr lang="en-US" sz="2800" dirty="0">
                <a:solidFill>
                  <a:prstClr val="black"/>
                </a:solidFill>
              </a:rPr>
              <a:t>I </a:t>
            </a:r>
            <a:r>
              <a:rPr lang="en-US" dirty="0"/>
              <a:t>SR:S$87.95</a:t>
            </a:r>
            <a:r>
              <a:rPr lang="en-US" sz="2800" dirty="0">
                <a:solidFill>
                  <a:prstClr val="black"/>
                </a:solidFill>
              </a:rPr>
              <a:t> I</a:t>
            </a:r>
            <a:r>
              <a:rPr lang="en-US" dirty="0"/>
              <a:t> BV:34</a:t>
            </a:r>
          </a:p>
        </p:txBody>
      </p:sp>
      <p:pic>
        <p:nvPicPr>
          <p:cNvPr id="13" name="Picture 12"/>
          <p:cNvPicPr>
            <a:picLocks noChangeAspect="1"/>
          </p:cNvPicPr>
          <p:nvPr/>
        </p:nvPicPr>
        <p:blipFill>
          <a:blip r:embed="rId5"/>
          <a:stretch>
            <a:fillRect/>
          </a:stretch>
        </p:blipFill>
        <p:spPr>
          <a:xfrm>
            <a:off x="9511505" y="1996702"/>
            <a:ext cx="1645146" cy="4148347"/>
          </a:xfrm>
          <a:prstGeom prst="rect">
            <a:avLst/>
          </a:prstGeom>
        </p:spPr>
      </p:pic>
    </p:spTree>
    <p:extLst>
      <p:ext uri="{BB962C8B-B14F-4D97-AF65-F5344CB8AC3E}">
        <p14:creationId xmlns:p14="http://schemas.microsoft.com/office/powerpoint/2010/main" val="12491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642128" y="493878"/>
            <a:ext cx="2070039" cy="5219744"/>
          </a:xfrm>
          <a:prstGeom prst="rect">
            <a:avLst/>
          </a:prstGeom>
        </p:spPr>
      </p:pic>
      <p:sp>
        <p:nvSpPr>
          <p:cNvPr id="4" name="TextBox 3"/>
          <p:cNvSpPr txBox="1"/>
          <p:nvPr/>
        </p:nvSpPr>
        <p:spPr>
          <a:xfrm>
            <a:off x="814005" y="287762"/>
            <a:ext cx="6414248" cy="523220"/>
          </a:xfrm>
          <a:prstGeom prst="rect">
            <a:avLst/>
          </a:prstGeom>
          <a:noFill/>
        </p:spPr>
        <p:txBody>
          <a:bodyPr wrap="square" rtlCol="0">
            <a:spAutoFit/>
          </a:bodyPr>
          <a:lstStyle/>
          <a:p>
            <a:r>
              <a:rPr lang="en-US" sz="2800" b="1" dirty="0">
                <a:latin typeface="Copperplate"/>
              </a:rPr>
              <a:t>Key ingredients found in:</a:t>
            </a:r>
          </a:p>
        </p:txBody>
      </p:sp>
      <p:sp>
        <p:nvSpPr>
          <p:cNvPr id="6" name="Rectangle 5"/>
          <p:cNvSpPr/>
          <p:nvPr/>
        </p:nvSpPr>
        <p:spPr>
          <a:xfrm>
            <a:off x="865611" y="653501"/>
            <a:ext cx="6491625" cy="3170099"/>
          </a:xfrm>
          <a:prstGeom prst="rect">
            <a:avLst/>
          </a:prstGeom>
        </p:spPr>
        <p:txBody>
          <a:bodyPr wrap="square">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b="1" dirty="0" err="1">
                <a:latin typeface="Verdana" panose="020B0604030504040204" pitchFamily="34" charset="0"/>
                <a:ea typeface="Verdana" panose="020B0604030504040204" pitchFamily="34" charset="0"/>
                <a:cs typeface="Verdana" panose="020B0604030504040204" pitchFamily="34" charset="0"/>
              </a:rPr>
              <a:t>Cyclopentasiloxane</a:t>
            </a:r>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600" dirty="0" err="1">
                <a:latin typeface="Verdana" panose="020B0604030504040204" pitchFamily="34" charset="0"/>
                <a:ea typeface="Verdana" panose="020B0604030504040204" pitchFamily="34" charset="0"/>
                <a:cs typeface="Verdana" panose="020B0604030504040204" pitchFamily="34" charset="0"/>
              </a:rPr>
              <a:t>Cyclopentasiloxane</a:t>
            </a:r>
            <a:r>
              <a:rPr lang="en-US" sz="1600" dirty="0">
                <a:latin typeface="Verdana" panose="020B0604030504040204" pitchFamily="34" charset="0"/>
                <a:ea typeface="Verdana" panose="020B0604030504040204" pitchFamily="34" charset="0"/>
                <a:cs typeface="Verdana" panose="020B0604030504040204" pitchFamily="34" charset="0"/>
              </a:rPr>
              <a:t> is a widely used silicone and functions as a skin and hair conditioning agent.  As a silicone, it provides finished skin and hair care products with an excellent feel and ease of application.  As a skin conditioning emollient, </a:t>
            </a:r>
            <a:r>
              <a:rPr lang="en-US" sz="1600" dirty="0" err="1">
                <a:latin typeface="Verdana" panose="020B0604030504040204" pitchFamily="34" charset="0"/>
                <a:ea typeface="Verdana" panose="020B0604030504040204" pitchFamily="34" charset="0"/>
                <a:cs typeface="Verdana" panose="020B0604030504040204" pitchFamily="34" charset="0"/>
              </a:rPr>
              <a:t>cyclopentasiloxane</a:t>
            </a:r>
            <a:r>
              <a:rPr lang="en-US" sz="1600" dirty="0">
                <a:latin typeface="Verdana" panose="020B0604030504040204" pitchFamily="34" charset="0"/>
                <a:ea typeface="Verdana" panose="020B0604030504040204" pitchFamily="34" charset="0"/>
                <a:cs typeface="Verdana" panose="020B0604030504040204" pitchFamily="34" charset="0"/>
              </a:rPr>
              <a:t>, lubricates the skin surface to give the skin a smooth and soft appearance.</a:t>
            </a:r>
          </a:p>
          <a:p>
            <a:endParaRPr lang="en-US"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dirty="0"/>
          </a:p>
          <a:p>
            <a:endParaRPr lang="en-US" dirty="0"/>
          </a:p>
        </p:txBody>
      </p:sp>
      <p:sp>
        <p:nvSpPr>
          <p:cNvPr id="2" name="TextBox 1"/>
          <p:cNvSpPr txBox="1"/>
          <p:nvPr/>
        </p:nvSpPr>
        <p:spPr>
          <a:xfrm>
            <a:off x="865611" y="2916940"/>
            <a:ext cx="6631109"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Ascorbyl Palmitate (Vitamin C)</a:t>
            </a:r>
          </a:p>
          <a:p>
            <a:r>
              <a:rPr lang="en-US" sz="1600" dirty="0">
                <a:latin typeface="Verdana" panose="020B0604030504040204" pitchFamily="34" charset="0"/>
                <a:ea typeface="Verdana" panose="020B0604030504040204" pitchFamily="34" charset="0"/>
                <a:cs typeface="Verdana" panose="020B0604030504040204" pitchFamily="34" charset="0"/>
              </a:rPr>
              <a:t>Ascorbyl palmitate is a stable form of vitamin C. Like Vitamin C, ascorbyl palmitate has antioxidant properties and thus might help protect the skin from oxidative stress and help keep it looking younger.</a:t>
            </a:r>
          </a:p>
        </p:txBody>
      </p:sp>
      <p:sp>
        <p:nvSpPr>
          <p:cNvPr id="3" name="TextBox 2"/>
          <p:cNvSpPr txBox="1"/>
          <p:nvPr/>
        </p:nvSpPr>
        <p:spPr>
          <a:xfrm>
            <a:off x="865612" y="4432713"/>
            <a:ext cx="6491624"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Tocopheryl acetate (Vitamin E)</a:t>
            </a:r>
          </a:p>
          <a:p>
            <a:r>
              <a:rPr lang="en-US" sz="1600" dirty="0">
                <a:latin typeface="Verdana" panose="020B0604030504040204" pitchFamily="34" charset="0"/>
                <a:ea typeface="Verdana" panose="020B0604030504040204" pitchFamily="34" charset="0"/>
                <a:cs typeface="Verdana" panose="020B0604030504040204" pitchFamily="34" charset="0"/>
              </a:rPr>
              <a:t>Vitamin E is a well-known antioxidant vitamin.  Tocopheryl acetate’s antioxidant properties might help protect the skin from oxidative stress and help keep it looking healthy and more youthful.</a:t>
            </a:r>
          </a:p>
        </p:txBody>
      </p:sp>
      <p:sp>
        <p:nvSpPr>
          <p:cNvPr id="8" name="Rectangle 7"/>
          <p:cNvSpPr/>
          <p:nvPr/>
        </p:nvSpPr>
        <p:spPr>
          <a:xfrm>
            <a:off x="7270784" y="5353240"/>
            <a:ext cx="4812728" cy="523220"/>
          </a:xfrm>
          <a:prstGeom prst="rect">
            <a:avLst/>
          </a:prstGeom>
        </p:spPr>
        <p:txBody>
          <a:bodyPr wrap="none">
            <a:spAutoFit/>
          </a:bodyPr>
          <a:lstStyle/>
          <a:p>
            <a:r>
              <a:rPr lang="en-US" dirty="0"/>
              <a:t>Code: SG1208 </a:t>
            </a:r>
            <a:r>
              <a:rPr lang="en-US" sz="2800" dirty="0"/>
              <a:t>I</a:t>
            </a:r>
            <a:r>
              <a:rPr lang="en-US" dirty="0"/>
              <a:t> UC:S$62.75 </a:t>
            </a:r>
            <a:r>
              <a:rPr lang="en-US" sz="2800" dirty="0">
                <a:solidFill>
                  <a:prstClr val="black"/>
                </a:solidFill>
              </a:rPr>
              <a:t>I </a:t>
            </a:r>
            <a:r>
              <a:rPr lang="en-US" dirty="0"/>
              <a:t>SR:S$87.95</a:t>
            </a:r>
            <a:r>
              <a:rPr lang="en-US" sz="2800" dirty="0">
                <a:solidFill>
                  <a:prstClr val="black"/>
                </a:solidFill>
              </a:rPr>
              <a:t> I</a:t>
            </a:r>
            <a:r>
              <a:rPr lang="en-US" dirty="0"/>
              <a:t> BV:34</a:t>
            </a:r>
          </a:p>
        </p:txBody>
      </p:sp>
      <p:sp>
        <p:nvSpPr>
          <p:cNvPr id="5" name="Rectangle 4"/>
          <p:cNvSpPr/>
          <p:nvPr/>
        </p:nvSpPr>
        <p:spPr>
          <a:xfrm>
            <a:off x="9677147" y="6267683"/>
            <a:ext cx="464457" cy="558800"/>
          </a:xfrm>
          <a:prstGeom prst="rect">
            <a:avLst/>
          </a:prstGeom>
          <a:solidFill>
            <a:srgbClr val="211B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19332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832" y="-297"/>
            <a:ext cx="12357663" cy="6858594"/>
          </a:xfrm>
          <a:prstGeom prst="rect">
            <a:avLst/>
          </a:prstGeom>
        </p:spPr>
      </p:pic>
      <p:sp>
        <p:nvSpPr>
          <p:cNvPr id="13" name="Rectangle 7"/>
          <p:cNvSpPr/>
          <p:nvPr/>
        </p:nvSpPr>
        <p:spPr>
          <a:xfrm>
            <a:off x="1285875" y="-85724"/>
            <a:ext cx="11015662" cy="7013793"/>
          </a:xfrm>
          <a:custGeom>
            <a:avLst/>
            <a:gdLst>
              <a:gd name="connsiteX0" fmla="*/ 0 w 8715375"/>
              <a:gd name="connsiteY0" fmla="*/ 0 h 7613868"/>
              <a:gd name="connsiteX1" fmla="*/ 8715375 w 8715375"/>
              <a:gd name="connsiteY1" fmla="*/ 0 h 7613868"/>
              <a:gd name="connsiteX2" fmla="*/ 8715375 w 8715375"/>
              <a:gd name="connsiteY2" fmla="*/ 7613868 h 7613868"/>
              <a:gd name="connsiteX3" fmla="*/ 0 w 8715375"/>
              <a:gd name="connsiteY3" fmla="*/ 7613868 h 7613868"/>
              <a:gd name="connsiteX4" fmla="*/ 0 w 8715375"/>
              <a:gd name="connsiteY4" fmla="*/ 0 h 7613868"/>
              <a:gd name="connsiteX0" fmla="*/ 2000250 w 8715375"/>
              <a:gd name="connsiteY0" fmla="*/ 0 h 7613868"/>
              <a:gd name="connsiteX1" fmla="*/ 8715375 w 8715375"/>
              <a:gd name="connsiteY1" fmla="*/ 0 h 7613868"/>
              <a:gd name="connsiteX2" fmla="*/ 8715375 w 8715375"/>
              <a:gd name="connsiteY2" fmla="*/ 7613868 h 7613868"/>
              <a:gd name="connsiteX3" fmla="*/ 0 w 8715375"/>
              <a:gd name="connsiteY3" fmla="*/ 7613868 h 7613868"/>
              <a:gd name="connsiteX4" fmla="*/ 2000250 w 8715375"/>
              <a:gd name="connsiteY4" fmla="*/ 0 h 7613868"/>
              <a:gd name="connsiteX0" fmla="*/ 257175 w 8715375"/>
              <a:gd name="connsiteY0" fmla="*/ 142875 h 7613868"/>
              <a:gd name="connsiteX1" fmla="*/ 8715375 w 8715375"/>
              <a:gd name="connsiteY1" fmla="*/ 0 h 7613868"/>
              <a:gd name="connsiteX2" fmla="*/ 8715375 w 8715375"/>
              <a:gd name="connsiteY2" fmla="*/ 7613868 h 7613868"/>
              <a:gd name="connsiteX3" fmla="*/ 0 w 8715375"/>
              <a:gd name="connsiteY3" fmla="*/ 7613868 h 7613868"/>
              <a:gd name="connsiteX4" fmla="*/ 257175 w 8715375"/>
              <a:gd name="connsiteY4" fmla="*/ 142875 h 7613868"/>
              <a:gd name="connsiteX0" fmla="*/ 3143250 w 11601450"/>
              <a:gd name="connsiteY0" fmla="*/ 142875 h 7613868"/>
              <a:gd name="connsiteX1" fmla="*/ 11601450 w 11601450"/>
              <a:gd name="connsiteY1" fmla="*/ 0 h 7613868"/>
              <a:gd name="connsiteX2" fmla="*/ 11601450 w 11601450"/>
              <a:gd name="connsiteY2" fmla="*/ 7613868 h 7613868"/>
              <a:gd name="connsiteX3" fmla="*/ 0 w 11601450"/>
              <a:gd name="connsiteY3" fmla="*/ 7156668 h 7613868"/>
              <a:gd name="connsiteX4" fmla="*/ 3143250 w 11601450"/>
              <a:gd name="connsiteY4" fmla="*/ 142875 h 7613868"/>
              <a:gd name="connsiteX0" fmla="*/ 3143250 w 11601450"/>
              <a:gd name="connsiteY0" fmla="*/ 142875 h 8385393"/>
              <a:gd name="connsiteX1" fmla="*/ 11601450 w 11601450"/>
              <a:gd name="connsiteY1" fmla="*/ 0 h 8385393"/>
              <a:gd name="connsiteX2" fmla="*/ 6972300 w 11601450"/>
              <a:gd name="connsiteY2" fmla="*/ 8385393 h 8385393"/>
              <a:gd name="connsiteX3" fmla="*/ 0 w 11601450"/>
              <a:gd name="connsiteY3" fmla="*/ 7156668 h 8385393"/>
              <a:gd name="connsiteX4" fmla="*/ 3143250 w 11601450"/>
              <a:gd name="connsiteY4" fmla="*/ 142875 h 8385393"/>
              <a:gd name="connsiteX0" fmla="*/ 3143250 w 11601450"/>
              <a:gd name="connsiteY0" fmla="*/ 142875 h 7185243"/>
              <a:gd name="connsiteX1" fmla="*/ 11601450 w 11601450"/>
              <a:gd name="connsiteY1" fmla="*/ 0 h 7185243"/>
              <a:gd name="connsiteX2" fmla="*/ 10687050 w 11601450"/>
              <a:gd name="connsiteY2" fmla="*/ 7185243 h 7185243"/>
              <a:gd name="connsiteX3" fmla="*/ 0 w 11601450"/>
              <a:gd name="connsiteY3" fmla="*/ 7156668 h 7185243"/>
              <a:gd name="connsiteX4" fmla="*/ 3143250 w 11601450"/>
              <a:gd name="connsiteY4" fmla="*/ 142875 h 7185243"/>
              <a:gd name="connsiteX0" fmla="*/ 3143250 w 11601450"/>
              <a:gd name="connsiteY0" fmla="*/ 142875 h 7185243"/>
              <a:gd name="connsiteX1" fmla="*/ 11601450 w 11601450"/>
              <a:gd name="connsiteY1" fmla="*/ 0 h 7185243"/>
              <a:gd name="connsiteX2" fmla="*/ 10687050 w 11601450"/>
              <a:gd name="connsiteY2" fmla="*/ 6600825 h 7185243"/>
              <a:gd name="connsiteX3" fmla="*/ 10687050 w 11601450"/>
              <a:gd name="connsiteY3" fmla="*/ 7185243 h 7185243"/>
              <a:gd name="connsiteX4" fmla="*/ 0 w 11601450"/>
              <a:gd name="connsiteY4" fmla="*/ 7156668 h 7185243"/>
              <a:gd name="connsiteX5" fmla="*/ 3143250 w 11601450"/>
              <a:gd name="connsiteY5" fmla="*/ 142875 h 7185243"/>
              <a:gd name="connsiteX0" fmla="*/ 3143250 w 11601450"/>
              <a:gd name="connsiteY0" fmla="*/ 142875 h 7185243"/>
              <a:gd name="connsiteX1" fmla="*/ 11601450 w 11601450"/>
              <a:gd name="connsiteY1" fmla="*/ 0 h 7185243"/>
              <a:gd name="connsiteX2" fmla="*/ 11058525 w 11601450"/>
              <a:gd name="connsiteY2" fmla="*/ 6315075 h 7185243"/>
              <a:gd name="connsiteX3" fmla="*/ 10687050 w 11601450"/>
              <a:gd name="connsiteY3" fmla="*/ 7185243 h 7185243"/>
              <a:gd name="connsiteX4" fmla="*/ 0 w 11601450"/>
              <a:gd name="connsiteY4" fmla="*/ 7156668 h 7185243"/>
              <a:gd name="connsiteX5" fmla="*/ 3143250 w 11601450"/>
              <a:gd name="connsiteY5" fmla="*/ 142875 h 7185243"/>
              <a:gd name="connsiteX0" fmla="*/ 3143250 w 11058525"/>
              <a:gd name="connsiteY0" fmla="*/ 0 h 7042368"/>
              <a:gd name="connsiteX1" fmla="*/ 9458325 w 11058525"/>
              <a:gd name="connsiteY1" fmla="*/ 4114800 h 7042368"/>
              <a:gd name="connsiteX2" fmla="*/ 11058525 w 11058525"/>
              <a:gd name="connsiteY2" fmla="*/ 6172200 h 7042368"/>
              <a:gd name="connsiteX3" fmla="*/ 10687050 w 11058525"/>
              <a:gd name="connsiteY3" fmla="*/ 7042368 h 7042368"/>
              <a:gd name="connsiteX4" fmla="*/ 0 w 11058525"/>
              <a:gd name="connsiteY4" fmla="*/ 7013793 h 7042368"/>
              <a:gd name="connsiteX5" fmla="*/ 3143250 w 11058525"/>
              <a:gd name="connsiteY5" fmla="*/ 0 h 7042368"/>
              <a:gd name="connsiteX0" fmla="*/ 3143250 w 11058525"/>
              <a:gd name="connsiteY0" fmla="*/ 0 h 7042368"/>
              <a:gd name="connsiteX1" fmla="*/ 11029950 w 11058525"/>
              <a:gd name="connsiteY1" fmla="*/ 1085850 h 7042368"/>
              <a:gd name="connsiteX2" fmla="*/ 11058525 w 11058525"/>
              <a:gd name="connsiteY2" fmla="*/ 6172200 h 7042368"/>
              <a:gd name="connsiteX3" fmla="*/ 10687050 w 11058525"/>
              <a:gd name="connsiteY3" fmla="*/ 7042368 h 7042368"/>
              <a:gd name="connsiteX4" fmla="*/ 0 w 11058525"/>
              <a:gd name="connsiteY4" fmla="*/ 7013793 h 7042368"/>
              <a:gd name="connsiteX5" fmla="*/ 3143250 w 11058525"/>
              <a:gd name="connsiteY5" fmla="*/ 0 h 7042368"/>
              <a:gd name="connsiteX0" fmla="*/ 2457450 w 11058525"/>
              <a:gd name="connsiteY0" fmla="*/ 0 h 7013793"/>
              <a:gd name="connsiteX1" fmla="*/ 11029950 w 11058525"/>
              <a:gd name="connsiteY1" fmla="*/ 1057275 h 7013793"/>
              <a:gd name="connsiteX2" fmla="*/ 11058525 w 11058525"/>
              <a:gd name="connsiteY2" fmla="*/ 6143625 h 7013793"/>
              <a:gd name="connsiteX3" fmla="*/ 10687050 w 11058525"/>
              <a:gd name="connsiteY3" fmla="*/ 7013793 h 7013793"/>
              <a:gd name="connsiteX4" fmla="*/ 0 w 11058525"/>
              <a:gd name="connsiteY4" fmla="*/ 6985218 h 7013793"/>
              <a:gd name="connsiteX5" fmla="*/ 2457450 w 11058525"/>
              <a:gd name="connsiteY5" fmla="*/ 0 h 7013793"/>
              <a:gd name="connsiteX0" fmla="*/ 2457450 w 11072812"/>
              <a:gd name="connsiteY0" fmla="*/ 0 h 7013793"/>
              <a:gd name="connsiteX1" fmla="*/ 11072812 w 11072812"/>
              <a:gd name="connsiteY1" fmla="*/ 1071563 h 7013793"/>
              <a:gd name="connsiteX2" fmla="*/ 11058525 w 11072812"/>
              <a:gd name="connsiteY2" fmla="*/ 6143625 h 7013793"/>
              <a:gd name="connsiteX3" fmla="*/ 10687050 w 11072812"/>
              <a:gd name="connsiteY3" fmla="*/ 7013793 h 7013793"/>
              <a:gd name="connsiteX4" fmla="*/ 0 w 11072812"/>
              <a:gd name="connsiteY4" fmla="*/ 6985218 h 7013793"/>
              <a:gd name="connsiteX5" fmla="*/ 2457450 w 11072812"/>
              <a:gd name="connsiteY5" fmla="*/ 0 h 7013793"/>
              <a:gd name="connsiteX0" fmla="*/ 2400300 w 11015662"/>
              <a:gd name="connsiteY0" fmla="*/ 0 h 7013793"/>
              <a:gd name="connsiteX1" fmla="*/ 11015662 w 11015662"/>
              <a:gd name="connsiteY1" fmla="*/ 1071563 h 7013793"/>
              <a:gd name="connsiteX2" fmla="*/ 11001375 w 11015662"/>
              <a:gd name="connsiteY2" fmla="*/ 6143625 h 7013793"/>
              <a:gd name="connsiteX3" fmla="*/ 10629900 w 11015662"/>
              <a:gd name="connsiteY3" fmla="*/ 7013793 h 7013793"/>
              <a:gd name="connsiteX4" fmla="*/ 0 w 11015662"/>
              <a:gd name="connsiteY4" fmla="*/ 6999506 h 7013793"/>
              <a:gd name="connsiteX5" fmla="*/ 2400300 w 11015662"/>
              <a:gd name="connsiteY5" fmla="*/ 0 h 70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5662" h="7013793">
                <a:moveTo>
                  <a:pt x="2400300" y="0"/>
                </a:moveTo>
                <a:lnTo>
                  <a:pt x="11015662" y="1071563"/>
                </a:lnTo>
                <a:cubicBezTo>
                  <a:pt x="11010900" y="2762250"/>
                  <a:pt x="11006137" y="4452938"/>
                  <a:pt x="11001375" y="6143625"/>
                </a:cubicBezTo>
                <a:lnTo>
                  <a:pt x="10629900" y="7013793"/>
                </a:lnTo>
                <a:lnTo>
                  <a:pt x="0" y="6999506"/>
                </a:lnTo>
                <a:lnTo>
                  <a:pt x="240030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7327300">
            <a:off x="-2807261" y="2951159"/>
            <a:ext cx="7208288" cy="1502847"/>
          </a:xfrm>
          <a:prstGeom prst="rect">
            <a:avLst/>
          </a:prstGeom>
          <a:noFill/>
        </p:spPr>
        <p:txBody>
          <a:bodyPr wrap="square" lIns="45720" tIns="22860" rIns="45720" bIns="22860" rtlCol="0">
            <a:spAutoFit/>
          </a:bodyPr>
          <a:lstStyle/>
          <a:p>
            <a:pPr algn="r"/>
            <a:r>
              <a:rPr lang="tr-TR" sz="9466" dirty="0">
                <a:solidFill>
                  <a:schemeClr val="bg1"/>
                </a:solidFill>
                <a:latin typeface="Copperplate"/>
                <a:cs typeface="Copperplate"/>
              </a:rPr>
              <a:t>NEW</a:t>
            </a:r>
            <a:endParaRPr lang="en-US" sz="9466" dirty="0">
              <a:solidFill>
                <a:schemeClr val="bg1"/>
              </a:solidFill>
              <a:latin typeface="Copperplate"/>
              <a:cs typeface="Copperplate"/>
            </a:endParaRPr>
          </a:p>
        </p:txBody>
      </p:sp>
      <p:pic>
        <p:nvPicPr>
          <p:cNvPr id="15" name="Picture 14"/>
          <p:cNvPicPr>
            <a:picLocks noChangeAspect="1"/>
          </p:cNvPicPr>
          <p:nvPr/>
        </p:nvPicPr>
        <p:blipFill>
          <a:blip r:embed="rId4"/>
          <a:stretch>
            <a:fillRect/>
          </a:stretch>
        </p:blipFill>
        <p:spPr>
          <a:xfrm>
            <a:off x="513322" y="209551"/>
            <a:ext cx="2667000" cy="6438900"/>
          </a:xfrm>
          <a:prstGeom prst="rect">
            <a:avLst/>
          </a:prstGeom>
        </p:spPr>
      </p:pic>
      <p:sp>
        <p:nvSpPr>
          <p:cNvPr id="8" name="Rectangle 7"/>
          <p:cNvSpPr/>
          <p:nvPr/>
        </p:nvSpPr>
        <p:spPr>
          <a:xfrm>
            <a:off x="3398182" y="2164166"/>
            <a:ext cx="5921988" cy="4324261"/>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Designed to defend against and </a:t>
            </a:r>
            <a:r>
              <a:rPr lang="en-US" dirty="0" err="1">
                <a:latin typeface="Verdana" panose="020B0604030504040204" pitchFamily="34" charset="0"/>
                <a:ea typeface="Verdana" panose="020B0604030504040204" pitchFamily="34" charset="0"/>
                <a:cs typeface="Verdana" panose="020B0604030504040204" pitchFamily="34" charset="0"/>
              </a:rPr>
              <a:t>minimise</a:t>
            </a:r>
            <a:r>
              <a:rPr lang="en-US" dirty="0">
                <a:latin typeface="Verdana" panose="020B0604030504040204" pitchFamily="34" charset="0"/>
                <a:ea typeface="Verdana" panose="020B0604030504040204" pitchFamily="34" charset="0"/>
                <a:cs typeface="Verdana" panose="020B0604030504040204" pitchFamily="34" charset="0"/>
              </a:rPr>
              <a:t> the appearance of the  visible   effects of stress, fatigue, and environmental damage </a:t>
            </a: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Our formulation supports the delicate skin surrounding the eyes.</a:t>
            </a: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Supports smoother, firmer-looking skin for a more evenly </a:t>
            </a:r>
            <a:r>
              <a:rPr lang="en-US" dirty="0" err="1">
                <a:latin typeface="Verdana" panose="020B0604030504040204" pitchFamily="34" charset="0"/>
                <a:ea typeface="Verdana" panose="020B0604030504040204" pitchFamily="34" charset="0"/>
                <a:cs typeface="Verdana" panose="020B0604030504040204" pitchFamily="34" charset="0"/>
              </a:rPr>
              <a:t>coloured</a:t>
            </a:r>
            <a:r>
              <a:rPr lang="en-US" dirty="0">
                <a:latin typeface="Verdana" panose="020B0604030504040204" pitchFamily="34" charset="0"/>
                <a:ea typeface="Verdana" panose="020B0604030504040204" pitchFamily="34" charset="0"/>
                <a:cs typeface="Verdana" panose="020B0604030504040204" pitchFamily="34" charset="0"/>
              </a:rPr>
              <a:t> and healthy-looking complexion.</a:t>
            </a: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Regular use can have a profound effect on your skin and help </a:t>
            </a:r>
            <a:r>
              <a:rPr lang="en-US" dirty="0" err="1">
                <a:latin typeface="Verdana" panose="020B0604030504040204" pitchFamily="34" charset="0"/>
                <a:ea typeface="Verdana" panose="020B0604030504040204" pitchFamily="34" charset="0"/>
                <a:cs typeface="Verdana" panose="020B0604030504040204" pitchFamily="34" charset="0"/>
              </a:rPr>
              <a:t>minimise</a:t>
            </a:r>
            <a:r>
              <a:rPr lang="en-US" dirty="0">
                <a:latin typeface="Verdana" panose="020B0604030504040204" pitchFamily="34" charset="0"/>
                <a:ea typeface="Verdana" panose="020B0604030504040204" pitchFamily="34" charset="0"/>
                <a:cs typeface="Verdana" panose="020B0604030504040204" pitchFamily="34" charset="0"/>
              </a:rPr>
              <a:t> the appearance of fine lines, wrinkles, puffy skin and dark circles.</a:t>
            </a:r>
          </a:p>
          <a:p>
            <a:pPr marL="285750" indent="-285750">
              <a:spcAft>
                <a:spcPts val="600"/>
              </a:spcAft>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Moisturises</a:t>
            </a:r>
            <a:r>
              <a:rPr lang="en-US" dirty="0">
                <a:latin typeface="Verdana" panose="020B0604030504040204" pitchFamily="34" charset="0"/>
                <a:ea typeface="Verdana" panose="020B0604030504040204" pitchFamily="34" charset="0"/>
                <a:cs typeface="Verdana" panose="020B0604030504040204" pitchFamily="34" charset="0"/>
              </a:rPr>
              <a:t> and conditions for smoother, softer-looking skin.</a:t>
            </a:r>
          </a:p>
          <a:p>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3378092" y="1533720"/>
            <a:ext cx="7593745" cy="461665"/>
          </a:xfrm>
          <a:prstGeom prst="rect">
            <a:avLst/>
          </a:prstGeom>
        </p:spPr>
        <p:txBody>
          <a:bodyPr wrap="none">
            <a:spAutoFit/>
          </a:bodyPr>
          <a:lstStyle/>
          <a:p>
            <a:r>
              <a:rPr lang="en-US" sz="2400" b="1" dirty="0" err="1">
                <a:latin typeface="Copperplate" charset="0"/>
                <a:ea typeface="Copperplate" charset="0"/>
                <a:cs typeface="Copperplate" charset="0"/>
              </a:rPr>
              <a:t>VitaShield</a:t>
            </a:r>
            <a:r>
              <a:rPr lang="en-US" sz="2400" dirty="0">
                <a:solidFill>
                  <a:srgbClr val="000000"/>
                </a:solidFill>
                <a:latin typeface="Copperplate" charset="0"/>
                <a:ea typeface="Copperplate" charset="0"/>
                <a:cs typeface="Copperplate" charset="0"/>
              </a:rPr>
              <a:t>™</a:t>
            </a:r>
            <a:r>
              <a:rPr lang="en-US" sz="2400" b="1" dirty="0">
                <a:latin typeface="Copperplate" charset="0"/>
                <a:ea typeface="Copperplate" charset="0"/>
                <a:cs typeface="Copperplate" charset="0"/>
              </a:rPr>
              <a:t> Intensive Eye Firming Treatment</a:t>
            </a:r>
          </a:p>
        </p:txBody>
      </p:sp>
      <p:sp>
        <p:nvSpPr>
          <p:cNvPr id="11" name="Rectangle 10"/>
          <p:cNvSpPr/>
          <p:nvPr/>
        </p:nvSpPr>
        <p:spPr>
          <a:xfrm>
            <a:off x="6687792" y="6190325"/>
            <a:ext cx="5056384" cy="369332"/>
          </a:xfrm>
          <a:prstGeom prst="rect">
            <a:avLst/>
          </a:prstGeom>
        </p:spPr>
        <p:txBody>
          <a:bodyPr wrap="none">
            <a:spAutoFit/>
          </a:bodyPr>
          <a:lstStyle/>
          <a:p>
            <a:r>
              <a:rPr lang="nn-NO" dirty="0"/>
              <a:t>Code: SG1255 I UC: S$50.00 I SR: S$70.00 I BV:23.50</a:t>
            </a:r>
          </a:p>
        </p:txBody>
      </p:sp>
      <p:pic>
        <p:nvPicPr>
          <p:cNvPr id="2" name="Picture 1"/>
          <p:cNvPicPr>
            <a:picLocks noChangeAspect="1"/>
          </p:cNvPicPr>
          <p:nvPr/>
        </p:nvPicPr>
        <p:blipFill>
          <a:blip r:embed="rId5"/>
          <a:stretch>
            <a:fillRect/>
          </a:stretch>
        </p:blipFill>
        <p:spPr>
          <a:xfrm>
            <a:off x="9427164" y="2677052"/>
            <a:ext cx="2571215" cy="2571215"/>
          </a:xfrm>
          <a:prstGeom prst="rect">
            <a:avLst/>
          </a:prstGeom>
        </p:spPr>
      </p:pic>
    </p:spTree>
    <p:extLst>
      <p:ext uri="{BB962C8B-B14F-4D97-AF65-F5344CB8AC3E}">
        <p14:creationId xmlns:p14="http://schemas.microsoft.com/office/powerpoint/2010/main" val="2520885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978" y="396239"/>
            <a:ext cx="4519186" cy="523220"/>
          </a:xfrm>
          <a:prstGeom prst="rect">
            <a:avLst/>
          </a:prstGeom>
        </p:spPr>
        <p:txBody>
          <a:bodyPr wrap="none">
            <a:spAutoFit/>
          </a:bodyPr>
          <a:lstStyle/>
          <a:p>
            <a:r>
              <a:rPr lang="en-US" sz="2800" b="1" dirty="0">
                <a:latin typeface="Copperplate"/>
              </a:rPr>
              <a:t>Key ingredients found in:</a:t>
            </a:r>
          </a:p>
        </p:txBody>
      </p:sp>
      <p:sp>
        <p:nvSpPr>
          <p:cNvPr id="6" name="Rectangle 5"/>
          <p:cNvSpPr/>
          <p:nvPr/>
        </p:nvSpPr>
        <p:spPr>
          <a:xfrm>
            <a:off x="664592" y="1048426"/>
            <a:ext cx="7537798" cy="4770537"/>
          </a:xfrm>
          <a:prstGeom prst="rect">
            <a:avLst/>
          </a:prstGeom>
        </p:spPr>
        <p:txBody>
          <a:bodyPr wrap="square">
            <a:spAutoFit/>
          </a:bodyPr>
          <a:lstStyle/>
          <a:p>
            <a:pPr marL="514350" indent="-285750">
              <a:spcAft>
                <a:spcPts val="0"/>
              </a:spcAft>
              <a:buFont typeface="Arial" panose="020B0604020202020204" pitchFamily="34" charset="0"/>
              <a:buChar char="•"/>
            </a:pPr>
            <a:r>
              <a:rPr lang="en-US" sz="16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Palmitoyl Pentapeptide-4</a:t>
            </a:r>
          </a:p>
          <a:p>
            <a:pPr marL="228600">
              <a:spcAft>
                <a:spcPts val="0"/>
              </a:spcAft>
            </a:pPr>
            <a:r>
              <a:rPr lang="en-US"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This breakthrough peptide ingredient supports skin and helps reduce the appearance of fine lines and wrinkles, helps the skin feel smoother, and helps reduce the appearance of dark circles under the eyes.</a:t>
            </a:r>
          </a:p>
          <a:p>
            <a:pPr marL="514350" indent="-285750">
              <a:spcAft>
                <a:spcPts val="0"/>
              </a:spcAft>
              <a:buFont typeface="Arial" panose="020B0604020202020204" pitchFamily="34" charset="0"/>
              <a:buChar char="•"/>
            </a:pPr>
            <a:endPar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514350" indent="-285750">
              <a:spcAft>
                <a:spcPts val="0"/>
              </a:spcAft>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Coenzyme Q10 (Ubiquinone)</a:t>
            </a:r>
          </a:p>
          <a:p>
            <a:pPr marL="228600">
              <a:spcAft>
                <a:spcPts val="0"/>
              </a:spcAft>
            </a:pPr>
            <a:r>
              <a:rPr lang="en-US" sz="1600" dirty="0">
                <a:latin typeface="Verdana" panose="020B0604030504040204" pitchFamily="34" charset="0"/>
                <a:ea typeface="Verdana" panose="020B0604030504040204" pitchFamily="34" charset="0"/>
                <a:cs typeface="Verdana" panose="020B0604030504040204" pitchFamily="34" charset="0"/>
              </a:rPr>
              <a:t>Coenzyme Q10 is an important biochemical factor found naturally in the mitochondria of our skin.  It has been suggested that coenzyme Q10 can help protect the skin from oxidative stress, thus supporting a healthier-looking complexion.</a:t>
            </a:r>
          </a:p>
          <a:p>
            <a:pPr marL="514350" indent="-285750">
              <a:spcAft>
                <a:spcPts val="0"/>
              </a:spcAft>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514350" indent="-28575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rPr>
              <a:t>Retinyl Palmitate (Vitamin A)</a:t>
            </a:r>
          </a:p>
          <a:p>
            <a:pPr marL="228600"/>
            <a:r>
              <a:rPr lang="en-US" sz="1600" dirty="0">
                <a:latin typeface="Verdana" panose="020B0604030504040204" pitchFamily="34" charset="0"/>
                <a:ea typeface="Verdana" panose="020B0604030504040204" pitchFamily="34" charset="0"/>
                <a:cs typeface="Verdana" panose="020B0604030504040204" pitchFamily="34" charset="0"/>
              </a:rPr>
              <a:t>Retinyl palmitate has antioxidant properties and is classified by the cosmetic industry as a skin conditioning agent, suggesting that it can help maintain the skin in good condition and looking healthy and more youthful.</a:t>
            </a:r>
          </a:p>
          <a:p>
            <a:pPr marL="228600">
              <a:spcAft>
                <a:spcPts val="0"/>
              </a:spcAft>
            </a:pPr>
            <a:r>
              <a:rPr lang="en-US" sz="1600" dirty="0"/>
              <a:t/>
            </a:r>
            <a:br>
              <a:rPr lang="en-US" sz="1600" dirty="0"/>
            </a:br>
            <a:endParaRPr lang="en-US" sz="1600" dirty="0">
              <a:effectLst/>
              <a:ea typeface="PMingLiU" panose="02020500000000000000" pitchFamily="18"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476548" y="2372261"/>
            <a:ext cx="3072445" cy="3072445"/>
          </a:xfrm>
          <a:prstGeom prst="rect">
            <a:avLst/>
          </a:prstGeom>
        </p:spPr>
      </p:pic>
      <p:sp>
        <p:nvSpPr>
          <p:cNvPr id="7" name="Rectangle 6"/>
          <p:cNvSpPr/>
          <p:nvPr/>
        </p:nvSpPr>
        <p:spPr>
          <a:xfrm>
            <a:off x="6766768" y="5444706"/>
            <a:ext cx="5056384" cy="369332"/>
          </a:xfrm>
          <a:prstGeom prst="rect">
            <a:avLst/>
          </a:prstGeom>
        </p:spPr>
        <p:txBody>
          <a:bodyPr wrap="none">
            <a:spAutoFit/>
          </a:bodyPr>
          <a:lstStyle/>
          <a:p>
            <a:r>
              <a:rPr lang="nn-NO" dirty="0"/>
              <a:t>Code: SG1255 I UC: S$50.00 I SR: S$70.00 I BV:23.50</a:t>
            </a:r>
          </a:p>
        </p:txBody>
      </p:sp>
      <p:sp>
        <p:nvSpPr>
          <p:cNvPr id="8" name="Rectangle 7"/>
          <p:cNvSpPr/>
          <p:nvPr/>
        </p:nvSpPr>
        <p:spPr>
          <a:xfrm>
            <a:off x="9677147" y="6267683"/>
            <a:ext cx="464457" cy="558800"/>
          </a:xfrm>
          <a:prstGeom prst="rect">
            <a:avLst/>
          </a:prstGeom>
          <a:solidFill>
            <a:srgbClr val="211B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28018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59619"/>
          <a:stretch/>
        </p:blipFill>
        <p:spPr>
          <a:xfrm>
            <a:off x="6096000" y="2037804"/>
            <a:ext cx="4834599" cy="2769326"/>
          </a:xfrm>
          <a:prstGeom prst="rect">
            <a:avLst/>
          </a:prstGeom>
          <a:effectLst>
            <a:reflection blurRad="6350" stA="52000" endA="300" endPos="35000" dir="5400000" sy="-100000" algn="bl" rotWithShape="0"/>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 y="0"/>
            <a:ext cx="4834599" cy="6858000"/>
          </a:xfrm>
          <a:prstGeom prst="rect">
            <a:avLst/>
          </a:prstGeom>
        </p:spPr>
      </p:pic>
    </p:spTree>
    <p:extLst>
      <p:ext uri="{BB962C8B-B14F-4D97-AF65-F5344CB8AC3E}">
        <p14:creationId xmlns:p14="http://schemas.microsoft.com/office/powerpoint/2010/main" val="395342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mn-lt"/>
              </a:rPr>
              <a:t>STAY IN TOUCH WITH US</a:t>
            </a:r>
            <a:br>
              <a:rPr lang="en-US" sz="3600" dirty="0">
                <a:latin typeface="+mn-lt"/>
              </a:rPr>
            </a:br>
            <a:r>
              <a:rPr lang="en-US" sz="3600" dirty="0">
                <a:latin typeface="+mn-lt"/>
              </a:rPr>
              <a:t>MOTIVES</a:t>
            </a:r>
            <a:r>
              <a:rPr lang="en-GB" sz="4000" baseline="30000" dirty="0">
                <a:latin typeface="+mn-lt"/>
              </a:rPr>
              <a:t>®</a:t>
            </a:r>
            <a:r>
              <a:rPr lang="en-US" sz="3600" dirty="0">
                <a:latin typeface="+mn-lt"/>
              </a:rPr>
              <a:t> COSMETICS</a:t>
            </a:r>
            <a:endParaRPr lang="en-GB" sz="3600" dirty="0">
              <a:latin typeface="+mn-lt"/>
            </a:endParaRPr>
          </a:p>
        </p:txBody>
      </p:sp>
      <p:pic>
        <p:nvPicPr>
          <p:cNvPr id="3074" name="Picture 2" descr="https://www.facebookbrand.com/img/fb-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435" y="2343350"/>
            <a:ext cx="1137221" cy="11372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16128" y="2734884"/>
            <a:ext cx="2431756" cy="523220"/>
          </a:xfrm>
          <a:prstGeom prst="rect">
            <a:avLst/>
          </a:prstGeom>
        </p:spPr>
        <p:txBody>
          <a:bodyPr wrap="none">
            <a:spAutoFit/>
          </a:bodyPr>
          <a:lstStyle/>
          <a:p>
            <a:r>
              <a:rPr lang="en-GB" sz="2800" dirty="0">
                <a:solidFill>
                  <a:prstClr val="black"/>
                </a:solidFill>
              </a:rPr>
              <a:t>MOTIVESMASG</a:t>
            </a:r>
          </a:p>
        </p:txBody>
      </p:sp>
      <p:pic>
        <p:nvPicPr>
          <p:cNvPr id="3080" name="Picture 8" descr="http://cfile27.uf.tistory.com/image/2365513553A92D3B3473A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436" y="3744086"/>
            <a:ext cx="1137221" cy="113722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183.png"/>
          <p:cNvPicPr/>
          <p:nvPr/>
        </p:nvPicPr>
        <p:blipFill>
          <a:blip r:embed="rId5">
            <a:extLst/>
          </a:blip>
          <a:stretch>
            <a:fillRect/>
          </a:stretch>
        </p:blipFill>
        <p:spPr>
          <a:xfrm>
            <a:off x="6871594" y="1807555"/>
            <a:ext cx="5320406" cy="3873062"/>
          </a:xfrm>
          <a:prstGeom prst="rect">
            <a:avLst/>
          </a:prstGeom>
          <a:ln w="12700">
            <a:miter lim="400000"/>
          </a:ln>
        </p:spPr>
      </p:pic>
      <p:sp>
        <p:nvSpPr>
          <p:cNvPr id="12" name="Rectangle 11"/>
          <p:cNvSpPr/>
          <p:nvPr/>
        </p:nvSpPr>
        <p:spPr>
          <a:xfrm>
            <a:off x="3616128" y="4051086"/>
            <a:ext cx="3217291" cy="523220"/>
          </a:xfrm>
          <a:prstGeom prst="rect">
            <a:avLst/>
          </a:prstGeom>
        </p:spPr>
        <p:txBody>
          <a:bodyPr wrap="none">
            <a:spAutoFit/>
          </a:bodyPr>
          <a:lstStyle/>
          <a:p>
            <a:r>
              <a:rPr lang="en-GB" sz="2800" dirty="0">
                <a:solidFill>
                  <a:prstClr val="black"/>
                </a:solidFill>
              </a:rPr>
              <a:t>MOTIVESCOSMETICS</a:t>
            </a:r>
          </a:p>
        </p:txBody>
      </p:sp>
      <p:sp>
        <p:nvSpPr>
          <p:cNvPr id="9" name="Rectangle 8"/>
          <p:cNvSpPr/>
          <p:nvPr/>
        </p:nvSpPr>
        <p:spPr>
          <a:xfrm>
            <a:off x="170120" y="6356045"/>
            <a:ext cx="3282309" cy="400110"/>
          </a:xfrm>
          <a:prstGeom prst="rect">
            <a:avLst/>
          </a:prstGeom>
        </p:spPr>
        <p:txBody>
          <a:bodyPr wrap="none">
            <a:spAutoFit/>
          </a:bodyPr>
          <a:lstStyle/>
          <a:p>
            <a:r>
              <a:rPr lang="en-GB" sz="2000" dirty="0">
                <a:solidFill>
                  <a:schemeClr val="bg2">
                    <a:lumMod val="50000"/>
                  </a:schemeClr>
                </a:solidFill>
              </a:rPr>
              <a:t>SG.MOTIVESCOSMETICS.COM</a:t>
            </a:r>
          </a:p>
        </p:txBody>
      </p:sp>
    </p:spTree>
    <p:extLst>
      <p:ext uri="{BB962C8B-B14F-4D97-AF65-F5344CB8AC3E}">
        <p14:creationId xmlns:p14="http://schemas.microsoft.com/office/powerpoint/2010/main" val="3359168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53333"/>
          <a:stretch/>
        </p:blipFill>
        <p:spPr>
          <a:xfrm>
            <a:off x="6096000" y="1828800"/>
            <a:ext cx="4834599" cy="3200400"/>
          </a:xfrm>
          <a:prstGeom prst="rect">
            <a:avLst/>
          </a:prstGeom>
          <a:effectLst>
            <a:reflection blurRad="6350" stA="52000" endA="300" endPos="35000" dir="5400000" sy="-100000" algn="bl" rotWithShape="0"/>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 y="0"/>
            <a:ext cx="4834599" cy="6858000"/>
          </a:xfrm>
          <a:prstGeom prst="rect">
            <a:avLst/>
          </a:prstGeom>
        </p:spPr>
      </p:pic>
    </p:spTree>
    <p:extLst>
      <p:ext uri="{BB962C8B-B14F-4D97-AF65-F5344CB8AC3E}">
        <p14:creationId xmlns:p14="http://schemas.microsoft.com/office/powerpoint/2010/main" val="402297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grpSp>
        <p:nvGrpSpPr>
          <p:cNvPr id="3" name="Group 2"/>
          <p:cNvGrpSpPr/>
          <p:nvPr/>
        </p:nvGrpSpPr>
        <p:grpSpPr>
          <a:xfrm>
            <a:off x="6096000" y="1547948"/>
            <a:ext cx="4834599" cy="3762103"/>
            <a:chOff x="7357400" y="3095897"/>
            <a:chExt cx="4834599" cy="3762103"/>
          </a:xfrm>
          <a:effectLst>
            <a:reflection blurRad="6350" stA="52000" endA="300" endPos="35000" dir="5400000" sy="-100000" algn="bl" rotWithShape="0"/>
          </a:effectLst>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52381"/>
            <a:stretch/>
          </p:blipFill>
          <p:spPr>
            <a:xfrm>
              <a:off x="7357400" y="3592286"/>
              <a:ext cx="4834599" cy="3265714"/>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7810" b="48000"/>
            <a:stretch/>
          </p:blipFill>
          <p:spPr>
            <a:xfrm>
              <a:off x="7357400" y="3095897"/>
              <a:ext cx="4834599" cy="3030583"/>
            </a:xfrm>
            <a:prstGeom prst="rect">
              <a:avLst/>
            </a:prstGeom>
          </p:spPr>
        </p:pic>
      </p:gr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834599" cy="6858000"/>
          </a:xfrm>
          <a:prstGeom prst="rect">
            <a:avLst/>
          </a:prstGeom>
        </p:spPr>
      </p:pic>
    </p:spTree>
    <p:extLst>
      <p:ext uri="{BB962C8B-B14F-4D97-AF65-F5344CB8AC3E}">
        <p14:creationId xmlns:p14="http://schemas.microsoft.com/office/powerpoint/2010/main" val="2485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834599" cy="6858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0"/>
            <a:ext cx="4834599" cy="6858000"/>
          </a:xfrm>
          <a:prstGeom prst="rect">
            <a:avLst/>
          </a:prstGeom>
        </p:spPr>
      </p:pic>
    </p:spTree>
    <p:extLst>
      <p:ext uri="{BB962C8B-B14F-4D97-AF65-F5344CB8AC3E}">
        <p14:creationId xmlns:p14="http://schemas.microsoft.com/office/powerpoint/2010/main" val="544466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834599" cy="6858000"/>
          </a:xfrm>
          <a:prstGeom prst="rect">
            <a:avLst/>
          </a:prstGeom>
        </p:spPr>
      </p:pic>
      <p:grpSp>
        <p:nvGrpSpPr>
          <p:cNvPr id="9" name="Group 8"/>
          <p:cNvGrpSpPr/>
          <p:nvPr/>
        </p:nvGrpSpPr>
        <p:grpSpPr>
          <a:xfrm>
            <a:off x="6096000" y="2157004"/>
            <a:ext cx="4834599" cy="2543991"/>
            <a:chOff x="6096000" y="2766059"/>
            <a:chExt cx="4834599" cy="2543991"/>
          </a:xfrm>
          <a:effectLst>
            <a:reflection blurRad="6350" stA="52000" endA="300" endPos="35000" dir="5400000" sy="-100000" algn="bl" rotWithShape="0"/>
          </a:effectLst>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64285" b="1"/>
            <a:stretch/>
          </p:blipFill>
          <p:spPr>
            <a:xfrm>
              <a:off x="6096000" y="2860766"/>
              <a:ext cx="4834599" cy="2449284"/>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7810" b="67047"/>
            <a:stretch/>
          </p:blipFill>
          <p:spPr>
            <a:xfrm>
              <a:off x="6096000" y="2766059"/>
              <a:ext cx="4834599" cy="1724298"/>
            </a:xfrm>
            <a:prstGeom prst="rect">
              <a:avLst/>
            </a:prstGeom>
          </p:spPr>
        </p:pic>
      </p:grpSp>
    </p:spTree>
    <p:extLst>
      <p:ext uri="{BB962C8B-B14F-4D97-AF65-F5344CB8AC3E}">
        <p14:creationId xmlns:p14="http://schemas.microsoft.com/office/powerpoint/2010/main" val="392385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834599" cy="6858000"/>
          </a:xfrm>
          <a:prstGeom prst="rect">
            <a:avLst/>
          </a:prstGeom>
        </p:spPr>
      </p:pic>
      <p:grpSp>
        <p:nvGrpSpPr>
          <p:cNvPr id="3" name="Group 2"/>
          <p:cNvGrpSpPr/>
          <p:nvPr/>
        </p:nvGrpSpPr>
        <p:grpSpPr>
          <a:xfrm>
            <a:off x="6096000" y="2148839"/>
            <a:ext cx="4836122" cy="2560321"/>
            <a:chOff x="7355877" y="4297679"/>
            <a:chExt cx="4836122" cy="2560321"/>
          </a:xfrm>
          <a:effectLst>
            <a:reflection blurRad="6350" stA="52000" endA="300" endPos="35000" dir="5400000" sy="-100000" algn="bl" rotWithShape="0"/>
          </a:effectLst>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62667"/>
            <a:stretch/>
          </p:blipFill>
          <p:spPr>
            <a:xfrm>
              <a:off x="7357400" y="4297680"/>
              <a:ext cx="4834599" cy="256032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33714" b="39619"/>
            <a:stretch/>
          </p:blipFill>
          <p:spPr>
            <a:xfrm>
              <a:off x="7355877" y="4297679"/>
              <a:ext cx="4834599" cy="1828801"/>
            </a:xfrm>
            <a:prstGeom prst="rect">
              <a:avLst/>
            </a:prstGeom>
          </p:spPr>
        </p:pic>
      </p:grpSp>
    </p:spTree>
    <p:extLst>
      <p:ext uri="{BB962C8B-B14F-4D97-AF65-F5344CB8AC3E}">
        <p14:creationId xmlns:p14="http://schemas.microsoft.com/office/powerpoint/2010/main" val="70472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834599" cy="6858000"/>
          </a:xfrm>
          <a:prstGeom prst="rect">
            <a:avLst/>
          </a:prstGeom>
        </p:spPr>
      </p:pic>
      <p:grpSp>
        <p:nvGrpSpPr>
          <p:cNvPr id="5" name="Group 4"/>
          <p:cNvGrpSpPr/>
          <p:nvPr/>
        </p:nvGrpSpPr>
        <p:grpSpPr>
          <a:xfrm>
            <a:off x="6096000" y="1508759"/>
            <a:ext cx="4836122" cy="3840481"/>
            <a:chOff x="6096000" y="868679"/>
            <a:chExt cx="4836122" cy="3840481"/>
          </a:xfrm>
          <a:effectLst>
            <a:reflection blurRad="6350" stA="52000" endA="300" endPos="35000" dir="5400000" sy="-100000" algn="bl" rotWithShape="0"/>
          </a:effectLst>
        </p:grpSpPr>
        <p:grpSp>
          <p:nvGrpSpPr>
            <p:cNvPr id="3" name="Group 2"/>
            <p:cNvGrpSpPr/>
            <p:nvPr/>
          </p:nvGrpSpPr>
          <p:grpSpPr>
            <a:xfrm>
              <a:off x="6096000" y="2148839"/>
              <a:ext cx="4836122" cy="2560321"/>
              <a:chOff x="7355877" y="4297679"/>
              <a:chExt cx="4836122" cy="2560321"/>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62667"/>
              <a:stretch/>
            </p:blipFill>
            <p:spPr>
              <a:xfrm>
                <a:off x="7357400" y="4297680"/>
                <a:ext cx="4834599" cy="256032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33714" b="39619"/>
              <a:stretch/>
            </p:blipFill>
            <p:spPr>
              <a:xfrm>
                <a:off x="7355877" y="4297679"/>
                <a:ext cx="4834599" cy="1828801"/>
              </a:xfrm>
              <a:prstGeom prst="rect">
                <a:avLst/>
              </a:prstGeom>
            </p:spPr>
          </p:pic>
        </p:gr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10095" b="44572"/>
            <a:stretch/>
          </p:blipFill>
          <p:spPr>
            <a:xfrm>
              <a:off x="6096000" y="868679"/>
              <a:ext cx="4834599" cy="3108961"/>
            </a:xfrm>
            <a:prstGeom prst="rect">
              <a:avLst/>
            </a:prstGeom>
          </p:spPr>
        </p:pic>
      </p:grpSp>
    </p:spTree>
    <p:extLst>
      <p:ext uri="{BB962C8B-B14F-4D97-AF65-F5344CB8AC3E}">
        <p14:creationId xmlns:p14="http://schemas.microsoft.com/office/powerpoint/2010/main" val="347756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834599" cy="6858000"/>
          </a:xfrm>
          <a:prstGeom prst="rect">
            <a:avLst/>
          </a:prstGeom>
        </p:spPr>
      </p:pic>
      <p:pic>
        <p:nvPicPr>
          <p:cNvPr id="9" name="Picture 8"/>
          <p:cNvPicPr>
            <a:picLocks noChangeAspect="1"/>
          </p:cNvPicPr>
          <p:nvPr/>
        </p:nvPicPr>
        <p:blipFill>
          <a:blip r:embed="rId4"/>
          <a:stretch>
            <a:fillRect/>
          </a:stretch>
        </p:blipFill>
        <p:spPr>
          <a:xfrm>
            <a:off x="7941792" y="648249"/>
            <a:ext cx="3590785" cy="6209751"/>
          </a:xfrm>
          <a:prstGeom prst="rect">
            <a:avLst/>
          </a:prstGeom>
        </p:spPr>
      </p:pic>
      <p:sp>
        <p:nvSpPr>
          <p:cNvPr id="10" name="TextBox 9"/>
          <p:cNvSpPr txBox="1"/>
          <p:nvPr/>
        </p:nvSpPr>
        <p:spPr>
          <a:xfrm>
            <a:off x="5438815" y="417416"/>
            <a:ext cx="5005953" cy="461665"/>
          </a:xfrm>
          <a:prstGeom prst="rect">
            <a:avLst/>
          </a:prstGeom>
          <a:noFill/>
        </p:spPr>
        <p:txBody>
          <a:bodyPr wrap="square" rtlCol="0">
            <a:spAutoFit/>
          </a:bodyPr>
          <a:lstStyle/>
          <a:p>
            <a:r>
              <a:rPr lang="en-US" sz="2400" b="1" dirty="0">
                <a:solidFill>
                  <a:prstClr val="white"/>
                </a:solidFill>
                <a:latin typeface="Copperplate" charset="0"/>
                <a:ea typeface="Copperplate" charset="0"/>
                <a:cs typeface="Copperplate" charset="0"/>
              </a:rPr>
              <a:t>Motives® Detailing Brush </a:t>
            </a:r>
          </a:p>
        </p:txBody>
      </p:sp>
    </p:spTree>
    <p:extLst>
      <p:ext uri="{BB962C8B-B14F-4D97-AF65-F5344CB8AC3E}">
        <p14:creationId xmlns:p14="http://schemas.microsoft.com/office/powerpoint/2010/main" val="23980314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TotalTime>
  <Words>511</Words>
  <Application>Microsoft Office PowerPoint</Application>
  <PresentationFormat>Widescreen</PresentationFormat>
  <Paragraphs>56</Paragraphs>
  <Slides>20</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Copperplate</vt:lpstr>
      <vt:lpstr>PMingLiU</vt:lpstr>
      <vt:lpstr>Arial</vt:lpstr>
      <vt:lpstr>Calibri</vt:lpstr>
      <vt:lpstr>Calibri Light</vt:lpstr>
      <vt:lpstr>Century Gothic</vt:lpstr>
      <vt:lpstr>Symbol</vt:lpstr>
      <vt:lpstr>Times</vt:lpstr>
      <vt:lpstr>Times New Roman</vt:lpstr>
      <vt:lpstr>Verdana</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IN TOUCH WITH US MOTIVES® COSMETICS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Motives® Vitamin C Lip Treatment</dc:title>
  <dc:creator>Esperanza Choo</dc:creator>
  <cp:lastModifiedBy>Jermaine Khoo</cp:lastModifiedBy>
  <cp:revision>121</cp:revision>
  <cp:lastPrinted>2017-10-02T04:59:33Z</cp:lastPrinted>
  <dcterms:created xsi:type="dcterms:W3CDTF">2016-09-14T05:29:44Z</dcterms:created>
  <dcterms:modified xsi:type="dcterms:W3CDTF">2017-10-24T07:26:12Z</dcterms:modified>
</cp:coreProperties>
</file>